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4"/>
  </p:notesMasterIdLst>
  <p:sldIdLst>
    <p:sldId id="287" r:id="rId2"/>
    <p:sldId id="288" r:id="rId3"/>
    <p:sldId id="302" r:id="rId4"/>
    <p:sldId id="303" r:id="rId5"/>
    <p:sldId id="309" r:id="rId6"/>
    <p:sldId id="310" r:id="rId7"/>
    <p:sldId id="343" r:id="rId8"/>
    <p:sldId id="344" r:id="rId9"/>
    <p:sldId id="345" r:id="rId10"/>
    <p:sldId id="351" r:id="rId11"/>
    <p:sldId id="347" r:id="rId12"/>
    <p:sldId id="348" r:id="rId13"/>
    <p:sldId id="349" r:id="rId14"/>
    <p:sldId id="350" r:id="rId15"/>
    <p:sldId id="353" r:id="rId16"/>
    <p:sldId id="352" r:id="rId17"/>
    <p:sldId id="398" r:id="rId18"/>
    <p:sldId id="354" r:id="rId19"/>
    <p:sldId id="357" r:id="rId20"/>
    <p:sldId id="381" r:id="rId21"/>
    <p:sldId id="355" r:id="rId22"/>
    <p:sldId id="382" r:id="rId23"/>
    <p:sldId id="356" r:id="rId24"/>
    <p:sldId id="383" r:id="rId25"/>
    <p:sldId id="358" r:id="rId26"/>
    <p:sldId id="400" r:id="rId27"/>
    <p:sldId id="399" r:id="rId28"/>
    <p:sldId id="337" r:id="rId29"/>
    <p:sldId id="340" r:id="rId30"/>
    <p:sldId id="339" r:id="rId31"/>
    <p:sldId id="341" r:id="rId32"/>
    <p:sldId id="342" r:id="rId33"/>
    <p:sldId id="385" r:id="rId34"/>
    <p:sldId id="329" r:id="rId35"/>
    <p:sldId id="331" r:id="rId36"/>
    <p:sldId id="332" r:id="rId37"/>
    <p:sldId id="393" r:id="rId38"/>
    <p:sldId id="394" r:id="rId39"/>
    <p:sldId id="367" r:id="rId40"/>
    <p:sldId id="330" r:id="rId41"/>
    <p:sldId id="387" r:id="rId42"/>
    <p:sldId id="388" r:id="rId43"/>
    <p:sldId id="386" r:id="rId44"/>
    <p:sldId id="389" r:id="rId45"/>
    <p:sldId id="390" r:id="rId46"/>
    <p:sldId id="391" r:id="rId47"/>
    <p:sldId id="380" r:id="rId48"/>
    <p:sldId id="372" r:id="rId49"/>
    <p:sldId id="384" r:id="rId50"/>
    <p:sldId id="373" r:id="rId51"/>
    <p:sldId id="376" r:id="rId52"/>
    <p:sldId id="377" r:id="rId53"/>
    <p:sldId id="378" r:id="rId54"/>
    <p:sldId id="324" r:id="rId55"/>
    <p:sldId id="360" r:id="rId56"/>
    <p:sldId id="359" r:id="rId57"/>
    <p:sldId id="361" r:id="rId58"/>
    <p:sldId id="325" r:id="rId59"/>
    <p:sldId id="326" r:id="rId60"/>
    <p:sldId id="365" r:id="rId61"/>
    <p:sldId id="363" r:id="rId62"/>
    <p:sldId id="362" r:id="rId63"/>
    <p:sldId id="328" r:id="rId64"/>
    <p:sldId id="315" r:id="rId65"/>
    <p:sldId id="316" r:id="rId66"/>
    <p:sldId id="312" r:id="rId67"/>
    <p:sldId id="314" r:id="rId68"/>
    <p:sldId id="313" r:id="rId69"/>
    <p:sldId id="317" r:id="rId70"/>
    <p:sldId id="318" r:id="rId71"/>
    <p:sldId id="319" r:id="rId72"/>
    <p:sldId id="320" r:id="rId73"/>
    <p:sldId id="321" r:id="rId74"/>
    <p:sldId id="371" r:id="rId75"/>
    <p:sldId id="392" r:id="rId76"/>
    <p:sldId id="368" r:id="rId77"/>
    <p:sldId id="370" r:id="rId78"/>
    <p:sldId id="395" r:id="rId79"/>
    <p:sldId id="301" r:id="rId80"/>
    <p:sldId id="323" r:id="rId81"/>
    <p:sldId id="396" r:id="rId82"/>
    <p:sldId id="289" r:id="rId8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00FFFF"/>
    <a:srgbClr val="00FF00"/>
    <a:srgbClr val="FF00FF"/>
    <a:srgbClr val="0000FF"/>
    <a:srgbClr val="006600"/>
    <a:srgbClr val="C3A63B"/>
    <a:srgbClr val="791D1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816" y="-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24/11/2022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555526"/>
            <a:ext cx="9143090" cy="43924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910" y="555526"/>
            <a:ext cx="9143090" cy="43924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6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details/Lectures_on_Image_Processing" TargetMode="External"/><Relationship Id="rId2" Type="http://schemas.openxmlformats.org/officeDocument/2006/relationships/hyperlink" Target="http://dainf.ct.utfpr.edu.br/~hvieir/pub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sc.ufcg.edu.br/~hmg/disciplinas/graduacao/vc-2016.2/Rita-Tutorial-PDI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sdmt0De8Hw&amp;feature=youtu.be" TargetMode="External"/><Relationship Id="rId2" Type="http://schemas.openxmlformats.org/officeDocument/2006/relationships/hyperlink" Target="https://www.tecmundo.com.br/fotografia-e-design/23626-video-explica-como-funciona-o-sensor-ccd-das-cameras-digitai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meo.com/103279733" TargetMode="External"/><Relationship Id="rId4" Type="http://schemas.openxmlformats.org/officeDocument/2006/relationships/hyperlink" Target="https://vimeo.com/103279734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psci.com/humans-can-only-distinguish-between-about-30-shades-gray/" TargetMode="External"/><Relationship Id="rId2" Type="http://schemas.openxmlformats.org/officeDocument/2006/relationships/hyperlink" Target="https://mundoeducacao.uol.com.br/fisica/quais-sao-os-limites-visao-humana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vistagalileu.globo.com/Ciencia/noticia/2015/02/humanos-conseguem-distinguir-apenas-30-tons-de-cinza.html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02 – </a:t>
            </a:r>
            <a:r>
              <a:rPr lang="en-US" dirty="0" smtClean="0"/>
              <a:t>Fundamentals of digital imaging I</a:t>
            </a:r>
            <a:endParaRPr lang="en-US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>
                <a:hlinkClick r:id="rId2"/>
              </a:rPr>
              <a:t>joaofmari.github.io </a:t>
            </a:r>
            <a:endParaRPr lang="pt-BR" sz="1400" i="1" dirty="0" smtClean="0"/>
          </a:p>
          <a:p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>
                <a:solidFill>
                  <a:schemeClr val="bg1"/>
                </a:solidFill>
              </a:rPr>
              <a:t>SIN 392 – Introduction to Digital Image Processing (2022-1)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6" name="Grupo 45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smtClean="0">
                  <a:solidFill>
                    <a:schemeClr val="bg1"/>
                  </a:solidFill>
                </a:rPr>
                <a:t>Lentes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5364208" y="4311025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Obturador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Conector de seta reta 42"/>
            <p:cNvCxnSpPr>
              <a:stCxn id="42" idx="0"/>
            </p:cNvCxnSpPr>
            <p:nvPr/>
          </p:nvCxnSpPr>
          <p:spPr>
            <a:xfrm flipV="1">
              <a:off x="5904208" y="3719034"/>
              <a:ext cx="793518" cy="59199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ângulo 43"/>
            <p:cNvSpPr/>
            <p:nvPr/>
          </p:nvSpPr>
          <p:spPr>
            <a:xfrm>
              <a:off x="5364208" y="1048546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Diafragma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Conector de seta reta 44"/>
            <p:cNvCxnSpPr>
              <a:stCxn id="44" idx="2"/>
            </p:cNvCxnSpPr>
            <p:nvPr/>
          </p:nvCxnSpPr>
          <p:spPr>
            <a:xfrm>
              <a:off x="5904208" y="1219721"/>
              <a:ext cx="305974" cy="912608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tângulo 47"/>
          <p:cNvSpPr/>
          <p:nvPr/>
        </p:nvSpPr>
        <p:spPr>
          <a:xfrm>
            <a:off x="5606620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6208045" y="2843843"/>
            <a:ext cx="720080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dirty="0" smtClean="0">
                <a:solidFill>
                  <a:schemeClr val="bg1"/>
                </a:solidFill>
              </a:rPr>
              <a:t>Sensor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0" name="Conector de seta reta 49"/>
          <p:cNvCxnSpPr>
            <a:stCxn id="49" idx="1"/>
          </p:cNvCxnSpPr>
          <p:nvPr/>
        </p:nvCxnSpPr>
        <p:spPr>
          <a:xfrm flipH="1" flipV="1">
            <a:off x="5692581" y="2929430"/>
            <a:ext cx="515464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44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 </a:t>
            </a:r>
            <a:r>
              <a:rPr lang="pt-BR" dirty="0" smtClean="0"/>
              <a:t>- </a:t>
            </a:r>
            <a:r>
              <a:rPr lang="pt-BR" dirty="0"/>
              <a:t>lentes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53" name="Grupo 52"/>
          <p:cNvGrpSpPr/>
          <p:nvPr/>
        </p:nvGrpSpPr>
        <p:grpSpPr>
          <a:xfrm>
            <a:off x="1881584" y="871421"/>
            <a:ext cx="6499474" cy="3610779"/>
            <a:chOff x="1298154" y="871421"/>
            <a:chExt cx="649947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39" name="Retângulo 38"/>
            <p:cNvSpPr/>
            <p:nvPr/>
          </p:nvSpPr>
          <p:spPr>
            <a:xfrm>
              <a:off x="7570975" y="2136077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1298154" y="1881518"/>
              <a:ext cx="432048" cy="208678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9" name="Grupo 48"/>
            <p:cNvGrpSpPr/>
            <p:nvPr/>
          </p:nvGrpSpPr>
          <p:grpSpPr>
            <a:xfrm>
              <a:off x="3115232" y="2102816"/>
              <a:ext cx="85961" cy="1586705"/>
              <a:chOff x="3115232" y="2102816"/>
              <a:chExt cx="85961" cy="1586705"/>
            </a:xfrm>
          </p:grpSpPr>
          <p:sp>
            <p:nvSpPr>
              <p:cNvPr id="50" name="Retângulo 49"/>
              <p:cNvSpPr/>
              <p:nvPr/>
            </p:nvSpPr>
            <p:spPr>
              <a:xfrm>
                <a:off x="3115232" y="2102816"/>
                <a:ext cx="85961" cy="15867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Retângulo 50"/>
              <p:cNvSpPr/>
              <p:nvPr/>
            </p:nvSpPr>
            <p:spPr>
              <a:xfrm>
                <a:off x="3115232" y="2823967"/>
                <a:ext cx="85961" cy="20159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62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 </a:t>
            </a:r>
            <a:r>
              <a:rPr lang="pt-BR" dirty="0" smtClean="0"/>
              <a:t>- </a:t>
            </a:r>
            <a:r>
              <a:rPr lang="pt-BR" dirty="0"/>
              <a:t>lentes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0" name="Grupo 39"/>
          <p:cNvGrpSpPr/>
          <p:nvPr/>
        </p:nvGrpSpPr>
        <p:grpSpPr>
          <a:xfrm>
            <a:off x="762942" y="871421"/>
            <a:ext cx="7618116" cy="3610779"/>
            <a:chOff x="179512" y="871421"/>
            <a:chExt cx="7618116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39" name="Retângulo 38"/>
            <p:cNvSpPr/>
            <p:nvPr/>
          </p:nvSpPr>
          <p:spPr>
            <a:xfrm>
              <a:off x="7570975" y="2136077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1298154" y="1881518"/>
              <a:ext cx="432048" cy="208678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/>
            <p:cNvCxnSpPr/>
            <p:nvPr/>
          </p:nvCxnSpPr>
          <p:spPr>
            <a:xfrm flipV="1">
              <a:off x="179512" y="1881375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179512" y="3968298"/>
              <a:ext cx="1334666" cy="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/>
            <p:nvPr/>
          </p:nvCxnSpPr>
          <p:spPr>
            <a:xfrm flipV="1">
              <a:off x="179512" y="2298733"/>
              <a:ext cx="1334666" cy="14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/>
            <p:nvPr/>
          </p:nvCxnSpPr>
          <p:spPr>
            <a:xfrm flipV="1">
              <a:off x="179512" y="3133446"/>
              <a:ext cx="1334666" cy="14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/>
            <p:nvPr/>
          </p:nvCxnSpPr>
          <p:spPr>
            <a:xfrm flipV="1">
              <a:off x="179512" y="2716087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/>
            <p:nvPr/>
          </p:nvCxnSpPr>
          <p:spPr>
            <a:xfrm flipV="1">
              <a:off x="179512" y="3550189"/>
              <a:ext cx="1334666" cy="754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/>
            <p:nvPr/>
          </p:nvCxnSpPr>
          <p:spPr>
            <a:xfrm>
              <a:off x="1514178" y="1881518"/>
              <a:ext cx="3273846" cy="208602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 flipV="1">
              <a:off x="1514178" y="1881375"/>
              <a:ext cx="3273846" cy="2086924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/>
            <p:cNvCxnSpPr/>
            <p:nvPr/>
          </p:nvCxnSpPr>
          <p:spPr>
            <a:xfrm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/>
            <p:cNvCxnSpPr/>
            <p:nvPr/>
          </p:nvCxnSpPr>
          <p:spPr>
            <a:xfrm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/>
            <p:nvPr/>
          </p:nvCxnSpPr>
          <p:spPr>
            <a:xfrm flipV="1"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/>
            <p:cNvCxnSpPr/>
            <p:nvPr/>
          </p:nvCxnSpPr>
          <p:spPr>
            <a:xfrm flipV="1"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tângulo 59"/>
            <p:cNvSpPr/>
            <p:nvPr/>
          </p:nvSpPr>
          <p:spPr>
            <a:xfrm>
              <a:off x="2680528" y="3840735"/>
              <a:ext cx="955368" cy="171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e</a:t>
              </a:r>
              <a:r>
                <a:rPr lang="pt-BR" dirty="0" smtClean="0">
                  <a:solidFill>
                    <a:schemeClr val="bg1"/>
                  </a:solidFill>
                </a:rPr>
                <a:t>m foco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Retângulo 60"/>
          <p:cNvSpPr/>
          <p:nvPr/>
        </p:nvSpPr>
        <p:spPr>
          <a:xfrm>
            <a:off x="3698662" y="2102816"/>
            <a:ext cx="85961" cy="158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/>
          <p:cNvSpPr/>
          <p:nvPr/>
        </p:nvSpPr>
        <p:spPr>
          <a:xfrm>
            <a:off x="3698662" y="2823967"/>
            <a:ext cx="85961" cy="201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5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 </a:t>
            </a:r>
            <a:r>
              <a:rPr lang="pt-BR" dirty="0" smtClean="0"/>
              <a:t>- </a:t>
            </a:r>
            <a:r>
              <a:rPr lang="pt-BR" dirty="0"/>
              <a:t>lentes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0" name="Grupo 39"/>
          <p:cNvGrpSpPr/>
          <p:nvPr/>
        </p:nvGrpSpPr>
        <p:grpSpPr>
          <a:xfrm>
            <a:off x="762942" y="871421"/>
            <a:ext cx="7618116" cy="3610779"/>
            <a:chOff x="179512" y="871421"/>
            <a:chExt cx="7618116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39" name="Retângulo 38"/>
            <p:cNvSpPr/>
            <p:nvPr/>
          </p:nvSpPr>
          <p:spPr>
            <a:xfrm>
              <a:off x="7570975" y="2136077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1298154" y="1881518"/>
              <a:ext cx="432048" cy="208678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/>
            <p:cNvCxnSpPr/>
            <p:nvPr/>
          </p:nvCxnSpPr>
          <p:spPr>
            <a:xfrm flipV="1">
              <a:off x="179512" y="1881375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179512" y="3968298"/>
              <a:ext cx="1334666" cy="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/>
            <p:nvPr/>
          </p:nvCxnSpPr>
          <p:spPr>
            <a:xfrm flipV="1">
              <a:off x="179512" y="2298733"/>
              <a:ext cx="1334666" cy="14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/>
            <p:nvPr/>
          </p:nvCxnSpPr>
          <p:spPr>
            <a:xfrm flipV="1">
              <a:off x="179512" y="3133446"/>
              <a:ext cx="1334666" cy="14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/>
            <p:nvPr/>
          </p:nvCxnSpPr>
          <p:spPr>
            <a:xfrm flipV="1">
              <a:off x="179512" y="2716087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/>
            <p:nvPr/>
          </p:nvCxnSpPr>
          <p:spPr>
            <a:xfrm flipV="1">
              <a:off x="179512" y="3550189"/>
              <a:ext cx="1334666" cy="754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/>
            <p:nvPr/>
          </p:nvCxnSpPr>
          <p:spPr>
            <a:xfrm>
              <a:off x="1514178" y="1881518"/>
              <a:ext cx="3273846" cy="208602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 flipV="1">
              <a:off x="1514178" y="1881375"/>
              <a:ext cx="3273846" cy="2086924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/>
            <p:cNvCxnSpPr/>
            <p:nvPr/>
          </p:nvCxnSpPr>
          <p:spPr>
            <a:xfrm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/>
            <p:cNvCxnSpPr/>
            <p:nvPr/>
          </p:nvCxnSpPr>
          <p:spPr>
            <a:xfrm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/>
            <p:nvPr/>
          </p:nvCxnSpPr>
          <p:spPr>
            <a:xfrm flipV="1"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/>
            <p:cNvCxnSpPr/>
            <p:nvPr/>
          </p:nvCxnSpPr>
          <p:spPr>
            <a:xfrm flipV="1"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upo 60"/>
            <p:cNvGrpSpPr/>
            <p:nvPr/>
          </p:nvGrpSpPr>
          <p:grpSpPr>
            <a:xfrm>
              <a:off x="2699792" y="2102816"/>
              <a:ext cx="85962" cy="1586705"/>
              <a:chOff x="2699792" y="2102816"/>
              <a:chExt cx="85962" cy="1586705"/>
            </a:xfrm>
            <a:solidFill>
              <a:schemeClr val="bg1"/>
            </a:solidFill>
          </p:grpSpPr>
          <p:sp>
            <p:nvSpPr>
              <p:cNvPr id="62" name="Retângulo 61"/>
              <p:cNvSpPr/>
              <p:nvPr/>
            </p:nvSpPr>
            <p:spPr>
              <a:xfrm>
                <a:off x="2699792" y="2102816"/>
                <a:ext cx="85961" cy="15867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Retângulo 62"/>
              <p:cNvSpPr/>
              <p:nvPr/>
            </p:nvSpPr>
            <p:spPr>
              <a:xfrm>
                <a:off x="2699792" y="2566609"/>
                <a:ext cx="85962" cy="65911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4" name="Retângulo 63"/>
            <p:cNvSpPr/>
            <p:nvPr/>
          </p:nvSpPr>
          <p:spPr>
            <a:xfrm>
              <a:off x="2065672" y="3793330"/>
              <a:ext cx="1354200" cy="265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f</a:t>
              </a:r>
              <a:r>
                <a:rPr lang="pt-BR" dirty="0" smtClean="0">
                  <a:solidFill>
                    <a:schemeClr val="bg1"/>
                  </a:solidFill>
                </a:rPr>
                <a:t>ora de foco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 </a:t>
            </a:r>
            <a:r>
              <a:rPr lang="pt-BR" dirty="0" smtClean="0"/>
              <a:t>- </a:t>
            </a:r>
            <a:r>
              <a:rPr lang="pt-BR" dirty="0"/>
              <a:t>lentes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0" name="Grupo 39"/>
          <p:cNvGrpSpPr/>
          <p:nvPr/>
        </p:nvGrpSpPr>
        <p:grpSpPr>
          <a:xfrm>
            <a:off x="762942" y="871421"/>
            <a:ext cx="7618116" cy="3610779"/>
            <a:chOff x="179512" y="871421"/>
            <a:chExt cx="7618116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39" name="Retângulo 38"/>
            <p:cNvSpPr/>
            <p:nvPr/>
          </p:nvSpPr>
          <p:spPr>
            <a:xfrm>
              <a:off x="7570975" y="2136077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1298154" y="1881518"/>
              <a:ext cx="432048" cy="208678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/>
            <p:cNvCxnSpPr/>
            <p:nvPr/>
          </p:nvCxnSpPr>
          <p:spPr>
            <a:xfrm flipV="1">
              <a:off x="179512" y="1881375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179512" y="3968298"/>
              <a:ext cx="1334666" cy="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/>
            <p:nvPr/>
          </p:nvCxnSpPr>
          <p:spPr>
            <a:xfrm flipV="1">
              <a:off x="179512" y="2298733"/>
              <a:ext cx="1334666" cy="141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/>
            <p:nvPr/>
          </p:nvCxnSpPr>
          <p:spPr>
            <a:xfrm flipV="1">
              <a:off x="179512" y="3133446"/>
              <a:ext cx="1334666" cy="14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/>
            <p:nvPr/>
          </p:nvCxnSpPr>
          <p:spPr>
            <a:xfrm flipV="1">
              <a:off x="179512" y="2716087"/>
              <a:ext cx="1334666" cy="143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/>
            <p:nvPr/>
          </p:nvCxnSpPr>
          <p:spPr>
            <a:xfrm flipV="1">
              <a:off x="179512" y="3550189"/>
              <a:ext cx="1334666" cy="754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/>
            <p:nvPr/>
          </p:nvCxnSpPr>
          <p:spPr>
            <a:xfrm>
              <a:off x="1514178" y="1881518"/>
              <a:ext cx="3273846" cy="208602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 flipV="1">
              <a:off x="1514178" y="1881375"/>
              <a:ext cx="3273846" cy="2086924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/>
            <p:cNvCxnSpPr/>
            <p:nvPr/>
          </p:nvCxnSpPr>
          <p:spPr>
            <a:xfrm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/>
            <p:cNvCxnSpPr/>
            <p:nvPr/>
          </p:nvCxnSpPr>
          <p:spPr>
            <a:xfrm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/>
            <p:nvPr/>
          </p:nvCxnSpPr>
          <p:spPr>
            <a:xfrm flipV="1">
              <a:off x="1514178" y="2298733"/>
              <a:ext cx="3273846" cy="125145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/>
            <p:cNvCxnSpPr/>
            <p:nvPr/>
          </p:nvCxnSpPr>
          <p:spPr>
            <a:xfrm flipV="1">
              <a:off x="1514178" y="2716087"/>
              <a:ext cx="3273846" cy="41735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o 59"/>
            <p:cNvGrpSpPr/>
            <p:nvPr/>
          </p:nvGrpSpPr>
          <p:grpSpPr>
            <a:xfrm>
              <a:off x="3530672" y="2102816"/>
              <a:ext cx="85962" cy="1586705"/>
              <a:chOff x="3530672" y="2102816"/>
              <a:chExt cx="85962" cy="1586705"/>
            </a:xfrm>
          </p:grpSpPr>
          <p:sp>
            <p:nvSpPr>
              <p:cNvPr id="65" name="Retângulo 64"/>
              <p:cNvSpPr/>
              <p:nvPr/>
            </p:nvSpPr>
            <p:spPr>
              <a:xfrm>
                <a:off x="3530672" y="2102816"/>
                <a:ext cx="85961" cy="15867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3530672" y="2566609"/>
                <a:ext cx="85962" cy="65911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2935344" y="3840735"/>
              <a:ext cx="1276616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f</a:t>
              </a:r>
              <a:r>
                <a:rPr lang="pt-BR" dirty="0" smtClean="0">
                  <a:solidFill>
                    <a:schemeClr val="bg1"/>
                  </a:solidFill>
                </a:rPr>
                <a:t>ora de foco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14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 smtClean="0"/>
              <a:t>diafragma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Grupo 60"/>
          <p:cNvGrpSpPr/>
          <p:nvPr/>
        </p:nvGrpSpPr>
        <p:grpSpPr>
          <a:xfrm>
            <a:off x="1678607" y="1977894"/>
            <a:ext cx="1890000" cy="1890000"/>
            <a:chOff x="899592" y="740411"/>
            <a:chExt cx="2232000" cy="2232000"/>
          </a:xfrm>
        </p:grpSpPr>
        <p:sp>
          <p:nvSpPr>
            <p:cNvPr id="62" name="Elipse 61"/>
            <p:cNvSpPr/>
            <p:nvPr/>
          </p:nvSpPr>
          <p:spPr>
            <a:xfrm>
              <a:off x="899592" y="740411"/>
              <a:ext cx="2232000" cy="22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Hexágono 62"/>
            <p:cNvSpPr>
              <a:spLocks noChangeAspect="1"/>
            </p:cNvSpPr>
            <p:nvPr/>
          </p:nvSpPr>
          <p:spPr>
            <a:xfrm rot="5400000">
              <a:off x="1457592" y="1375378"/>
              <a:ext cx="1116000" cy="962067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Conector reto 63"/>
            <p:cNvCxnSpPr>
              <a:stCxn id="63" idx="5"/>
            </p:cNvCxnSpPr>
            <p:nvPr/>
          </p:nvCxnSpPr>
          <p:spPr>
            <a:xfrm flipV="1">
              <a:off x="2496626" y="871870"/>
              <a:ext cx="0" cy="12686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>
              <a:stCxn id="63" idx="4"/>
            </p:cNvCxnSpPr>
            <p:nvPr/>
          </p:nvCxnSpPr>
          <p:spPr>
            <a:xfrm flipH="1" flipV="1">
              <a:off x="1403648" y="950033"/>
              <a:ext cx="1092978" cy="6222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3" idx="3"/>
            </p:cNvCxnSpPr>
            <p:nvPr/>
          </p:nvCxnSpPr>
          <p:spPr>
            <a:xfrm flipH="1">
              <a:off x="899592" y="1298412"/>
              <a:ext cx="1116000" cy="635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>
              <a:stCxn id="63" idx="2"/>
            </p:cNvCxnSpPr>
            <p:nvPr/>
          </p:nvCxnSpPr>
          <p:spPr>
            <a:xfrm>
              <a:off x="1534559" y="1572264"/>
              <a:ext cx="0" cy="127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>
              <a:stCxn id="63" idx="1"/>
            </p:cNvCxnSpPr>
            <p:nvPr/>
          </p:nvCxnSpPr>
          <p:spPr>
            <a:xfrm>
              <a:off x="1534559" y="2140560"/>
              <a:ext cx="1096615" cy="6243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>
              <a:stCxn id="63" idx="0"/>
            </p:cNvCxnSpPr>
            <p:nvPr/>
          </p:nvCxnSpPr>
          <p:spPr>
            <a:xfrm flipV="1">
              <a:off x="2015592" y="1779075"/>
              <a:ext cx="1116000" cy="635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upo 72"/>
          <p:cNvGrpSpPr/>
          <p:nvPr/>
        </p:nvGrpSpPr>
        <p:grpSpPr>
          <a:xfrm>
            <a:off x="1678920" y="1978207"/>
            <a:ext cx="1889374" cy="1889374"/>
            <a:chOff x="2656775" y="2686842"/>
            <a:chExt cx="1889374" cy="1889374"/>
          </a:xfrm>
        </p:grpSpPr>
        <p:sp>
          <p:nvSpPr>
            <p:cNvPr id="74" name="Elipse 73"/>
            <p:cNvSpPr/>
            <p:nvPr/>
          </p:nvSpPr>
          <p:spPr>
            <a:xfrm>
              <a:off x="2656775" y="2686842"/>
              <a:ext cx="1889374" cy="18893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Hexágono 74"/>
            <p:cNvSpPr>
              <a:spLocks noChangeAspect="1"/>
            </p:cNvSpPr>
            <p:nvPr/>
          </p:nvSpPr>
          <p:spPr>
            <a:xfrm rot="5400000">
              <a:off x="3365662" y="3428254"/>
              <a:ext cx="471600" cy="406551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6" name="Conector reto 75"/>
            <p:cNvCxnSpPr>
              <a:stCxn id="75" idx="5"/>
            </p:cNvCxnSpPr>
            <p:nvPr/>
          </p:nvCxnSpPr>
          <p:spPr>
            <a:xfrm flipV="1">
              <a:off x="3804738" y="2715766"/>
              <a:ext cx="0" cy="10358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>
              <a:stCxn id="75" idx="4"/>
            </p:cNvCxnSpPr>
            <p:nvPr/>
          </p:nvCxnSpPr>
          <p:spPr>
            <a:xfrm flipH="1" flipV="1">
              <a:off x="2907004" y="3000375"/>
              <a:ext cx="897734" cy="511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>
              <a:stCxn id="75" idx="3"/>
            </p:cNvCxnSpPr>
            <p:nvPr/>
          </p:nvCxnSpPr>
          <p:spPr>
            <a:xfrm flipH="1">
              <a:off x="2699792" y="3395730"/>
              <a:ext cx="901670" cy="5133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>
              <a:stCxn id="75" idx="2"/>
            </p:cNvCxnSpPr>
            <p:nvPr/>
          </p:nvCxnSpPr>
          <p:spPr>
            <a:xfrm>
              <a:off x="3398187" y="3511455"/>
              <a:ext cx="0" cy="1047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>
              <a:stCxn id="75" idx="1"/>
            </p:cNvCxnSpPr>
            <p:nvPr/>
          </p:nvCxnSpPr>
          <p:spPr>
            <a:xfrm>
              <a:off x="3398187" y="3751605"/>
              <a:ext cx="897296" cy="510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>
              <a:stCxn id="75" idx="0"/>
            </p:cNvCxnSpPr>
            <p:nvPr/>
          </p:nvCxnSpPr>
          <p:spPr>
            <a:xfrm flipV="1">
              <a:off x="3601462" y="3355797"/>
              <a:ext cx="898530" cy="5115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31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 smtClean="0"/>
              <a:t>diafragma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Grupo 60"/>
          <p:cNvGrpSpPr/>
          <p:nvPr/>
        </p:nvGrpSpPr>
        <p:grpSpPr>
          <a:xfrm>
            <a:off x="1678607" y="1977894"/>
            <a:ext cx="1890000" cy="1890000"/>
            <a:chOff x="899592" y="740411"/>
            <a:chExt cx="2232000" cy="2232000"/>
          </a:xfrm>
        </p:grpSpPr>
        <p:sp>
          <p:nvSpPr>
            <p:cNvPr id="62" name="Elipse 61"/>
            <p:cNvSpPr/>
            <p:nvPr/>
          </p:nvSpPr>
          <p:spPr>
            <a:xfrm>
              <a:off x="899592" y="740411"/>
              <a:ext cx="2232000" cy="22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Hexágono 62"/>
            <p:cNvSpPr>
              <a:spLocks noChangeAspect="1"/>
            </p:cNvSpPr>
            <p:nvPr/>
          </p:nvSpPr>
          <p:spPr>
            <a:xfrm rot="5400000">
              <a:off x="1457592" y="1375378"/>
              <a:ext cx="1116000" cy="962067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Conector reto 63"/>
            <p:cNvCxnSpPr>
              <a:stCxn id="63" idx="5"/>
            </p:cNvCxnSpPr>
            <p:nvPr/>
          </p:nvCxnSpPr>
          <p:spPr>
            <a:xfrm flipV="1">
              <a:off x="2496626" y="871870"/>
              <a:ext cx="0" cy="12686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>
              <a:stCxn id="63" idx="4"/>
            </p:cNvCxnSpPr>
            <p:nvPr/>
          </p:nvCxnSpPr>
          <p:spPr>
            <a:xfrm flipH="1" flipV="1">
              <a:off x="1403648" y="950033"/>
              <a:ext cx="1092978" cy="6222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3" idx="3"/>
            </p:cNvCxnSpPr>
            <p:nvPr/>
          </p:nvCxnSpPr>
          <p:spPr>
            <a:xfrm flipH="1">
              <a:off x="899592" y="1298412"/>
              <a:ext cx="1116000" cy="635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>
              <a:stCxn id="63" idx="2"/>
            </p:cNvCxnSpPr>
            <p:nvPr/>
          </p:nvCxnSpPr>
          <p:spPr>
            <a:xfrm>
              <a:off x="1534559" y="1572264"/>
              <a:ext cx="0" cy="127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>
              <a:stCxn id="63" idx="1"/>
            </p:cNvCxnSpPr>
            <p:nvPr/>
          </p:nvCxnSpPr>
          <p:spPr>
            <a:xfrm>
              <a:off x="1534559" y="2140560"/>
              <a:ext cx="1096615" cy="6243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>
              <a:stCxn id="63" idx="0"/>
            </p:cNvCxnSpPr>
            <p:nvPr/>
          </p:nvCxnSpPr>
          <p:spPr>
            <a:xfrm flipV="1">
              <a:off x="2015592" y="1779075"/>
              <a:ext cx="1116000" cy="635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044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 smtClean="0"/>
              <a:t>diafragma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Grupo 60"/>
          <p:cNvGrpSpPr/>
          <p:nvPr/>
        </p:nvGrpSpPr>
        <p:grpSpPr>
          <a:xfrm>
            <a:off x="692178" y="1977894"/>
            <a:ext cx="1890000" cy="1890000"/>
            <a:chOff x="899592" y="740411"/>
            <a:chExt cx="2232000" cy="2232000"/>
          </a:xfrm>
        </p:grpSpPr>
        <p:sp>
          <p:nvSpPr>
            <p:cNvPr id="62" name="Elipse 61"/>
            <p:cNvSpPr/>
            <p:nvPr/>
          </p:nvSpPr>
          <p:spPr>
            <a:xfrm>
              <a:off x="899592" y="740411"/>
              <a:ext cx="2232000" cy="22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Hexágono 62"/>
            <p:cNvSpPr>
              <a:spLocks noChangeAspect="1"/>
            </p:cNvSpPr>
            <p:nvPr/>
          </p:nvSpPr>
          <p:spPr>
            <a:xfrm rot="5400000">
              <a:off x="1457592" y="1375378"/>
              <a:ext cx="1116000" cy="962067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Conector reto 63"/>
            <p:cNvCxnSpPr>
              <a:stCxn id="63" idx="5"/>
            </p:cNvCxnSpPr>
            <p:nvPr/>
          </p:nvCxnSpPr>
          <p:spPr>
            <a:xfrm flipV="1">
              <a:off x="2496626" y="871870"/>
              <a:ext cx="0" cy="12686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>
              <a:stCxn id="63" idx="4"/>
            </p:cNvCxnSpPr>
            <p:nvPr/>
          </p:nvCxnSpPr>
          <p:spPr>
            <a:xfrm flipH="1" flipV="1">
              <a:off x="1403648" y="950033"/>
              <a:ext cx="1092978" cy="6222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3" idx="3"/>
            </p:cNvCxnSpPr>
            <p:nvPr/>
          </p:nvCxnSpPr>
          <p:spPr>
            <a:xfrm flipH="1">
              <a:off x="899592" y="1298412"/>
              <a:ext cx="1116000" cy="635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>
              <a:stCxn id="63" idx="2"/>
            </p:cNvCxnSpPr>
            <p:nvPr/>
          </p:nvCxnSpPr>
          <p:spPr>
            <a:xfrm>
              <a:off x="1534559" y="1572264"/>
              <a:ext cx="0" cy="127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>
              <a:stCxn id="63" idx="1"/>
            </p:cNvCxnSpPr>
            <p:nvPr/>
          </p:nvCxnSpPr>
          <p:spPr>
            <a:xfrm>
              <a:off x="1534559" y="2140560"/>
              <a:ext cx="1096615" cy="6243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>
              <a:stCxn id="63" idx="0"/>
            </p:cNvCxnSpPr>
            <p:nvPr/>
          </p:nvCxnSpPr>
          <p:spPr>
            <a:xfrm flipV="1">
              <a:off x="2015592" y="1779075"/>
              <a:ext cx="1116000" cy="635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o 48"/>
          <p:cNvGrpSpPr/>
          <p:nvPr/>
        </p:nvGrpSpPr>
        <p:grpSpPr>
          <a:xfrm>
            <a:off x="3274356" y="1978207"/>
            <a:ext cx="1889374" cy="1889374"/>
            <a:chOff x="2656775" y="2686842"/>
            <a:chExt cx="1889374" cy="1889374"/>
          </a:xfrm>
        </p:grpSpPr>
        <p:sp>
          <p:nvSpPr>
            <p:cNvPr id="50" name="Elipse 49"/>
            <p:cNvSpPr/>
            <p:nvPr/>
          </p:nvSpPr>
          <p:spPr>
            <a:xfrm>
              <a:off x="2656775" y="2686842"/>
              <a:ext cx="1889374" cy="18893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Hexágono 50"/>
            <p:cNvSpPr>
              <a:spLocks noChangeAspect="1"/>
            </p:cNvSpPr>
            <p:nvPr/>
          </p:nvSpPr>
          <p:spPr>
            <a:xfrm rot="5400000">
              <a:off x="3365662" y="3428254"/>
              <a:ext cx="471600" cy="406551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2" name="Conector reto 51"/>
            <p:cNvCxnSpPr>
              <a:stCxn id="51" idx="5"/>
            </p:cNvCxnSpPr>
            <p:nvPr/>
          </p:nvCxnSpPr>
          <p:spPr>
            <a:xfrm flipV="1">
              <a:off x="3804738" y="2715766"/>
              <a:ext cx="0" cy="10358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/>
            <p:cNvCxnSpPr>
              <a:stCxn id="51" idx="4"/>
            </p:cNvCxnSpPr>
            <p:nvPr/>
          </p:nvCxnSpPr>
          <p:spPr>
            <a:xfrm flipH="1" flipV="1">
              <a:off x="2907004" y="3000375"/>
              <a:ext cx="897734" cy="511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>
              <a:stCxn id="51" idx="3"/>
            </p:cNvCxnSpPr>
            <p:nvPr/>
          </p:nvCxnSpPr>
          <p:spPr>
            <a:xfrm flipH="1">
              <a:off x="2699792" y="3395730"/>
              <a:ext cx="901670" cy="5133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>
              <a:stCxn id="51" idx="2"/>
            </p:cNvCxnSpPr>
            <p:nvPr/>
          </p:nvCxnSpPr>
          <p:spPr>
            <a:xfrm>
              <a:off x="3398187" y="3511455"/>
              <a:ext cx="0" cy="1047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>
              <a:stCxn id="51" idx="1"/>
            </p:cNvCxnSpPr>
            <p:nvPr/>
          </p:nvCxnSpPr>
          <p:spPr>
            <a:xfrm>
              <a:off x="3398187" y="3751605"/>
              <a:ext cx="897296" cy="510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>
              <a:stCxn id="51" idx="0"/>
            </p:cNvCxnSpPr>
            <p:nvPr/>
          </p:nvCxnSpPr>
          <p:spPr>
            <a:xfrm flipV="1">
              <a:off x="3601462" y="3355797"/>
              <a:ext cx="898530" cy="5115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to 40"/>
          <p:cNvCxnSpPr/>
          <p:nvPr/>
        </p:nvCxnSpPr>
        <p:spPr>
          <a:xfrm>
            <a:off x="0" y="540000"/>
            <a:ext cx="0" cy="4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>
            <a:off x="9144000" y="540000"/>
            <a:ext cx="0" cy="4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84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 smtClean="0"/>
              <a:t>obturador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5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1874053" y="624982"/>
            <a:ext cx="1440000" cy="2476285"/>
            <a:chOff x="854044" y="624982"/>
            <a:chExt cx="1440000" cy="2476285"/>
          </a:xfrm>
          <a:solidFill>
            <a:schemeClr val="bg1"/>
          </a:solidFill>
        </p:grpSpPr>
        <p:sp>
          <p:nvSpPr>
            <p:cNvPr id="53" name="Retângulo 52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021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Roteiro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human eye</a:t>
            </a:r>
          </a:p>
          <a:p>
            <a:r>
              <a:rPr lang="en-US" dirty="0" smtClean="0"/>
              <a:t>Photographic camera</a:t>
            </a:r>
            <a:endParaRPr lang="en-US" dirty="0" smtClean="0"/>
          </a:p>
          <a:p>
            <a:r>
              <a:rPr lang="en-US" dirty="0" smtClean="0"/>
              <a:t>The digital image</a:t>
            </a:r>
          </a:p>
          <a:p>
            <a:r>
              <a:rPr lang="en-US" dirty="0" smtClean="0"/>
              <a:t>Colored images– RGB</a:t>
            </a:r>
          </a:p>
          <a:p>
            <a:r>
              <a:rPr lang="en-US" dirty="0" smtClean="0"/>
              <a:t>The RGB color space</a:t>
            </a:r>
          </a:p>
          <a:p>
            <a:r>
              <a:rPr lang="en-US" dirty="0" smtClean="0"/>
              <a:t>Image acquisition</a:t>
            </a:r>
            <a:endParaRPr lang="en-US" dirty="0" smtClean="0"/>
          </a:p>
          <a:p>
            <a:r>
              <a:rPr lang="en-US" dirty="0" smtClean="0"/>
              <a:t>CCD sensor and  Bayer pattern</a:t>
            </a:r>
          </a:p>
          <a:p>
            <a:r>
              <a:rPr lang="en-US" dirty="0" smtClean="0"/>
              <a:t>Sampling</a:t>
            </a:r>
          </a:p>
          <a:p>
            <a:r>
              <a:rPr lang="en-US" dirty="0" smtClean="0"/>
              <a:t>Effect</a:t>
            </a:r>
            <a:r>
              <a:rPr lang="en-US" dirty="0" smtClean="0"/>
              <a:t>s of spatial resolution</a:t>
            </a:r>
            <a:endParaRPr lang="en-US" dirty="0" smtClean="0"/>
          </a:p>
          <a:p>
            <a:r>
              <a:rPr lang="en-US" dirty="0" smtClean="0"/>
              <a:t>Intensity resolution</a:t>
            </a:r>
          </a:p>
          <a:p>
            <a:r>
              <a:rPr lang="en-US" dirty="0" smtClean="0"/>
              <a:t>Effects of</a:t>
            </a:r>
            <a:r>
              <a:rPr lang="en-US" dirty="0" smtClean="0"/>
              <a:t> intensity resolution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61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1874053" y="624982"/>
            <a:ext cx="1440000" cy="2476285"/>
            <a:chOff x="854044" y="624982"/>
            <a:chExt cx="1440000" cy="2476285"/>
          </a:xfrm>
          <a:solidFill>
            <a:schemeClr val="bg1"/>
          </a:solidFill>
        </p:grpSpPr>
        <p:sp>
          <p:nvSpPr>
            <p:cNvPr id="53" name="Retângulo 52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1" name="Conector de seta reta 40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3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pt-BR" dirty="0" smtClean="0"/>
              <a:t>–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70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cxnSp>
        <p:nvCxnSpPr>
          <p:cNvPr id="48" name="Conector de seta reta 47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8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1546329" y="1911280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1889790" y="2266546"/>
            <a:ext cx="1393846" cy="790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Grupo 57"/>
          <p:cNvGrpSpPr/>
          <p:nvPr/>
        </p:nvGrpSpPr>
        <p:grpSpPr>
          <a:xfrm>
            <a:off x="1874053" y="2219307"/>
            <a:ext cx="1440000" cy="2476285"/>
            <a:chOff x="854044" y="624982"/>
            <a:chExt cx="1440000" cy="2476285"/>
          </a:xfrm>
          <a:solidFill>
            <a:schemeClr val="bg1"/>
          </a:solidFill>
        </p:grpSpPr>
        <p:sp>
          <p:nvSpPr>
            <p:cNvPr id="59" name="Retângulo 58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89470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1546329" y="1911280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1889790" y="2266546"/>
            <a:ext cx="1393846" cy="790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Grupo 57"/>
          <p:cNvGrpSpPr/>
          <p:nvPr/>
        </p:nvGrpSpPr>
        <p:grpSpPr>
          <a:xfrm>
            <a:off x="1874053" y="2219307"/>
            <a:ext cx="1440000" cy="2476285"/>
            <a:chOff x="854044" y="624982"/>
            <a:chExt cx="1440000" cy="2476285"/>
          </a:xfrm>
          <a:solidFill>
            <a:schemeClr val="bg1"/>
          </a:solidFill>
        </p:grpSpPr>
        <p:sp>
          <p:nvSpPr>
            <p:cNvPr id="59" name="Retângulo 58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Conector de seta reta 46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 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547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cxnSp>
        <p:nvCxnSpPr>
          <p:cNvPr id="48" name="Conector de seta reta 47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7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</a:t>
            </a:r>
            <a:r>
              <a:rPr lang="en-US" dirty="0" smtClean="0"/>
              <a:t>camera 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1874053" y="624982"/>
            <a:ext cx="1440000" cy="2476285"/>
            <a:chOff x="854044" y="624982"/>
            <a:chExt cx="1440000" cy="2476285"/>
          </a:xfrm>
          <a:solidFill>
            <a:schemeClr val="bg1"/>
          </a:solidFill>
        </p:grpSpPr>
        <p:sp>
          <p:nvSpPr>
            <p:cNvPr id="53" name="Retângulo 52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448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de intensidades (níveis de cinza):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colorida (RGB):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06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de intensidades (níveis de cinza):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colorida (RGB):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0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eye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 flipV="1">
            <a:off x="1770074" y="1305603"/>
            <a:ext cx="6402088" cy="2880320"/>
            <a:chOff x="1770074" y="1305603"/>
            <a:chExt cx="6402088" cy="2880320"/>
          </a:xfrm>
        </p:grpSpPr>
        <p:sp>
          <p:nvSpPr>
            <p:cNvPr id="7" name="Trapezoide 6"/>
            <p:cNvSpPr/>
            <p:nvPr/>
          </p:nvSpPr>
          <p:spPr>
            <a:xfrm rot="15301211">
              <a:off x="5639699" y="1559862"/>
              <a:ext cx="604290" cy="1425838"/>
            </a:xfrm>
            <a:prstGeom prst="trapezoid">
              <a:avLst>
                <a:gd name="adj" fmla="val 1148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8" name="Elipse 7"/>
            <p:cNvSpPr/>
            <p:nvPr/>
          </p:nvSpPr>
          <p:spPr>
            <a:xfrm>
              <a:off x="2726744" y="1305603"/>
              <a:ext cx="2880320" cy="2880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9" name="Elipse 8"/>
            <p:cNvSpPr/>
            <p:nvPr/>
          </p:nvSpPr>
          <p:spPr>
            <a:xfrm>
              <a:off x="2562162" y="1917763"/>
              <a:ext cx="2088232" cy="165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0" name="Arco 9"/>
            <p:cNvSpPr/>
            <p:nvPr/>
          </p:nvSpPr>
          <p:spPr>
            <a:xfrm>
              <a:off x="2769777" y="1343606"/>
              <a:ext cx="2797002" cy="2804314"/>
            </a:xfrm>
            <a:prstGeom prst="arc">
              <a:avLst>
                <a:gd name="adj1" fmla="val 12461861"/>
                <a:gd name="adj2" fmla="val 9148323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52904" y="1431763"/>
              <a:ext cx="2628000" cy="2628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016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2" name="Elipse 11"/>
            <p:cNvSpPr/>
            <p:nvPr/>
          </p:nvSpPr>
          <p:spPr>
            <a:xfrm>
              <a:off x="3012298" y="1431763"/>
              <a:ext cx="2309212" cy="2628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016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3" name="Arco 12"/>
            <p:cNvSpPr/>
            <p:nvPr/>
          </p:nvSpPr>
          <p:spPr>
            <a:xfrm>
              <a:off x="2562162" y="1916071"/>
              <a:ext cx="2198608" cy="1651446"/>
            </a:xfrm>
            <a:prstGeom prst="arc">
              <a:avLst>
                <a:gd name="adj1" fmla="val 7845219"/>
                <a:gd name="adj2" fmla="val 13784609"/>
              </a:avLst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4" name="Lua 13"/>
            <p:cNvSpPr/>
            <p:nvPr/>
          </p:nvSpPr>
          <p:spPr>
            <a:xfrm>
              <a:off x="2792622" y="1413093"/>
              <a:ext cx="1281708" cy="2670360"/>
            </a:xfrm>
            <a:prstGeom prst="moon">
              <a:avLst>
                <a:gd name="adj" fmla="val 11505"/>
              </a:avLst>
            </a:prstGeom>
            <a:solidFill>
              <a:schemeClr val="accent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5" name="Trapezoide 14"/>
            <p:cNvSpPr/>
            <p:nvPr/>
          </p:nvSpPr>
          <p:spPr>
            <a:xfrm rot="5400000">
              <a:off x="2536376" y="2624502"/>
              <a:ext cx="709322" cy="242521"/>
            </a:xfrm>
            <a:prstGeom prst="trapezoid">
              <a:avLst>
                <a:gd name="adj" fmla="val 7308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cxnSp>
          <p:nvCxnSpPr>
            <p:cNvPr id="16" name="Conector reto 15"/>
            <p:cNvCxnSpPr/>
            <p:nvPr/>
          </p:nvCxnSpPr>
          <p:spPr>
            <a:xfrm flipH="1">
              <a:off x="5364956" y="1800225"/>
              <a:ext cx="1381126" cy="442913"/>
            </a:xfrm>
            <a:prstGeom prst="line">
              <a:avLst/>
            </a:prstGeom>
            <a:ln w="101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H="1">
              <a:off x="5479257" y="2255044"/>
              <a:ext cx="1502568" cy="326231"/>
            </a:xfrm>
            <a:prstGeom prst="line">
              <a:avLst/>
            </a:prstGeom>
            <a:ln w="101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rapezoide 17"/>
            <p:cNvSpPr/>
            <p:nvPr/>
          </p:nvSpPr>
          <p:spPr>
            <a:xfrm rot="15301211">
              <a:off x="5773288" y="1602793"/>
              <a:ext cx="489528" cy="1299200"/>
            </a:xfrm>
            <a:prstGeom prst="trapezoid">
              <a:avLst>
                <a:gd name="adj" fmla="val 1148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cxnSp>
          <p:nvCxnSpPr>
            <p:cNvPr id="19" name="Conector reto 18"/>
            <p:cNvCxnSpPr/>
            <p:nvPr/>
          </p:nvCxnSpPr>
          <p:spPr>
            <a:xfrm flipH="1">
              <a:off x="5454860" y="2022911"/>
              <a:ext cx="1170664" cy="313237"/>
            </a:xfrm>
            <a:prstGeom prst="line">
              <a:avLst/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Lua 19"/>
            <p:cNvSpPr/>
            <p:nvPr/>
          </p:nvSpPr>
          <p:spPr>
            <a:xfrm>
              <a:off x="2922202" y="1416455"/>
              <a:ext cx="1080120" cy="2657474"/>
            </a:xfrm>
            <a:prstGeom prst="moon">
              <a:avLst>
                <a:gd name="adj" fmla="val 12093"/>
              </a:avLst>
            </a:prstGeom>
            <a:solidFill>
              <a:schemeClr val="accent2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21" name="Arco 20"/>
            <p:cNvSpPr/>
            <p:nvPr/>
          </p:nvSpPr>
          <p:spPr>
            <a:xfrm>
              <a:off x="2815400" y="1430743"/>
              <a:ext cx="2666538" cy="2630040"/>
            </a:xfrm>
            <a:prstGeom prst="arc">
              <a:avLst>
                <a:gd name="adj1" fmla="val 14516635"/>
                <a:gd name="adj2" fmla="val 7016647"/>
              </a:avLst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22" name="Elipse 21"/>
            <p:cNvSpPr/>
            <p:nvPr/>
          </p:nvSpPr>
          <p:spPr>
            <a:xfrm>
              <a:off x="2894644" y="2174152"/>
              <a:ext cx="435720" cy="1143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23" name="Trapezoide 22"/>
            <p:cNvSpPr/>
            <p:nvPr/>
          </p:nvSpPr>
          <p:spPr>
            <a:xfrm rot="6055613">
              <a:off x="5286589" y="2894189"/>
              <a:ext cx="236960" cy="202572"/>
            </a:xfrm>
            <a:prstGeom prst="trapezoid">
              <a:avLst>
                <a:gd name="adj" fmla="val 3270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cxnSp>
          <p:nvCxnSpPr>
            <p:cNvPr id="24" name="Conector reto 23"/>
            <p:cNvCxnSpPr>
              <a:stCxn id="23" idx="0"/>
            </p:cNvCxnSpPr>
            <p:nvPr/>
          </p:nvCxnSpPr>
          <p:spPr>
            <a:xfrm flipH="1" flipV="1">
              <a:off x="1770074" y="2689297"/>
              <a:ext cx="3734445" cy="32537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5490945" y="2154552"/>
              <a:ext cx="1170664" cy="313237"/>
            </a:xfrm>
            <a:prstGeom prst="line">
              <a:avLst/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/>
            <p:cNvSpPr/>
            <p:nvPr/>
          </p:nvSpPr>
          <p:spPr>
            <a:xfrm flipV="1">
              <a:off x="6948026" y="1940519"/>
              <a:ext cx="1224136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 smtClean="0">
                  <a:solidFill>
                    <a:schemeClr val="bg1"/>
                  </a:solidFill>
                </a:rPr>
                <a:t>Nervo e bainha</a:t>
              </a:r>
              <a:endParaRPr lang="pt-BR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Trapezoide 26"/>
            <p:cNvSpPr/>
            <p:nvPr/>
          </p:nvSpPr>
          <p:spPr>
            <a:xfrm rot="4475622">
              <a:off x="5370639" y="2318163"/>
              <a:ext cx="87394" cy="202572"/>
            </a:xfrm>
            <a:prstGeom prst="trapezoid">
              <a:avLst>
                <a:gd name="adj" fmla="val 3270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</p:grpSp>
      <p:sp>
        <p:nvSpPr>
          <p:cNvPr id="28" name="Retângulo 27"/>
          <p:cNvSpPr/>
          <p:nvPr/>
        </p:nvSpPr>
        <p:spPr>
          <a:xfrm>
            <a:off x="3574304" y="3062933"/>
            <a:ext cx="118646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Ponto cego</a:t>
            </a:r>
          </a:p>
        </p:txBody>
      </p:sp>
      <p:cxnSp>
        <p:nvCxnSpPr>
          <p:cNvPr id="29" name="Conector de seta reta 28"/>
          <p:cNvCxnSpPr>
            <a:stCxn id="30" idx="3"/>
            <a:endCxn id="23" idx="3"/>
          </p:cNvCxnSpPr>
          <p:nvPr/>
        </p:nvCxnSpPr>
        <p:spPr>
          <a:xfrm>
            <a:off x="4572000" y="2257113"/>
            <a:ext cx="816890" cy="15513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/>
          <p:cNvSpPr/>
          <p:nvPr/>
        </p:nvSpPr>
        <p:spPr>
          <a:xfrm>
            <a:off x="3763074" y="2113097"/>
            <a:ext cx="80892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Fóvea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1" name="Conector de seta reta 30"/>
          <p:cNvCxnSpPr>
            <a:stCxn id="38" idx="3"/>
          </p:cNvCxnSpPr>
          <p:nvPr/>
        </p:nvCxnSpPr>
        <p:spPr>
          <a:xfrm>
            <a:off x="2289515" y="2355197"/>
            <a:ext cx="822989" cy="22735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449523" y="3537851"/>
            <a:ext cx="14360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Humor </a:t>
            </a:r>
            <a:r>
              <a:rPr lang="pt-BR" sz="1600" dirty="0" smtClean="0">
                <a:solidFill>
                  <a:schemeClr val="tx1"/>
                </a:solidFill>
              </a:rPr>
              <a:t>vítreo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3" name="Conector de seta reta 32"/>
          <p:cNvCxnSpPr>
            <a:stCxn id="34" idx="3"/>
            <a:endCxn id="12" idx="5"/>
          </p:cNvCxnSpPr>
          <p:nvPr/>
        </p:nvCxnSpPr>
        <p:spPr>
          <a:xfrm>
            <a:off x="4572000" y="1782195"/>
            <a:ext cx="411334" cy="3443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3763076" y="1638179"/>
            <a:ext cx="80892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Retina</a:t>
            </a:r>
          </a:p>
        </p:txBody>
      </p:sp>
      <p:sp>
        <p:nvSpPr>
          <p:cNvPr id="35" name="Retângulo 34"/>
          <p:cNvSpPr/>
          <p:nvPr/>
        </p:nvSpPr>
        <p:spPr>
          <a:xfrm rot="-300000">
            <a:off x="3459383" y="2626925"/>
            <a:ext cx="141631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Eixo visual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6" name="Conector de seta reta 35"/>
          <p:cNvCxnSpPr>
            <a:stCxn id="39" idx="3"/>
          </p:cNvCxnSpPr>
          <p:nvPr/>
        </p:nvCxnSpPr>
        <p:spPr>
          <a:xfrm flipV="1">
            <a:off x="2289515" y="2960292"/>
            <a:ext cx="272647" cy="174894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41" idx="3"/>
          </p:cNvCxnSpPr>
          <p:nvPr/>
        </p:nvCxnSpPr>
        <p:spPr>
          <a:xfrm flipV="1">
            <a:off x="2289515" y="2910252"/>
            <a:ext cx="480262" cy="1004924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1115616" y="2211181"/>
            <a:ext cx="117389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 smtClean="0">
                <a:solidFill>
                  <a:schemeClr val="bg1"/>
                </a:solidFill>
              </a:rPr>
              <a:t>Cristalino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1115616" y="2991170"/>
            <a:ext cx="117389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 smtClean="0">
                <a:solidFill>
                  <a:schemeClr val="bg1"/>
                </a:solidFill>
              </a:rPr>
              <a:t>Córnea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1470789" y="1431192"/>
            <a:ext cx="81872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>
                <a:solidFill>
                  <a:schemeClr val="bg1"/>
                </a:solidFill>
              </a:rPr>
              <a:t>Í</a:t>
            </a:r>
            <a:r>
              <a:rPr lang="pt-BR" sz="1600" dirty="0" smtClean="0">
                <a:solidFill>
                  <a:schemeClr val="bg1"/>
                </a:solidFill>
              </a:rPr>
              <a:t>ris 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11560" y="3771160"/>
            <a:ext cx="167795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 smtClean="0">
                <a:solidFill>
                  <a:schemeClr val="bg1"/>
                </a:solidFill>
              </a:rPr>
              <a:t>Câmara anterior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5693202" y="3771160"/>
            <a:ext cx="91440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bg1"/>
                </a:solidFill>
              </a:rPr>
              <a:t>Esclera</a:t>
            </a:r>
            <a:endParaRPr lang="pt-BR" sz="1600" dirty="0">
              <a:solidFill>
                <a:schemeClr val="bg1"/>
              </a:solidFill>
            </a:endParaRPr>
          </a:p>
        </p:txBody>
      </p:sp>
      <p:cxnSp>
        <p:nvCxnSpPr>
          <p:cNvPr id="43" name="Conector de seta reta 42"/>
          <p:cNvCxnSpPr>
            <a:stCxn id="40" idx="3"/>
          </p:cNvCxnSpPr>
          <p:nvPr/>
        </p:nvCxnSpPr>
        <p:spPr>
          <a:xfrm>
            <a:off x="2289515" y="1575208"/>
            <a:ext cx="632687" cy="779968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>
            <a:stCxn id="42" idx="1"/>
            <a:endCxn id="8" idx="7"/>
          </p:cNvCxnSpPr>
          <p:nvPr/>
        </p:nvCxnSpPr>
        <p:spPr>
          <a:xfrm flipH="1" flipV="1">
            <a:off x="5185251" y="3764110"/>
            <a:ext cx="507951" cy="151066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>
            <a:stCxn id="26" idx="1"/>
            <a:endCxn id="18" idx="2"/>
          </p:cNvCxnSpPr>
          <p:nvPr/>
        </p:nvCxnSpPr>
        <p:spPr>
          <a:xfrm flipH="1">
            <a:off x="6645577" y="3406991"/>
            <a:ext cx="302449" cy="5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>
            <a:stCxn id="28" idx="3"/>
            <a:endCxn id="27" idx="1"/>
          </p:cNvCxnSpPr>
          <p:nvPr/>
        </p:nvCxnSpPr>
        <p:spPr>
          <a:xfrm flipV="1">
            <a:off x="4760770" y="3100425"/>
            <a:ext cx="645754" cy="1065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0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de intensidades (níveis de cinza):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colorida (RGB):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01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de intensidades (níveis de cinza):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colorida (RGB):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6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de intensidades (níveis de cinza):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Imagem colorida (RGB):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3" descr="D:\Dev\GitHub\joaofmari\sin392-peo2020\gray_rgb\im_cam_4x4_labe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434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3" descr="D:\Dev\GitHub\joaofmari\sin392-peo2020\gray_rgb\im_ast_4x4_labe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6" y="3162861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UFV - Disciplinas\2020-1 (PER) - SIN392\Dev\sin392-peo2020\gray_rgb\im_ast_4x4_labels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5" y="31625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FV - Disciplinas\2020-1 (PER) - SIN392\Dev\sin392-peo2020\gray_rgb\im_cam_4x4_labels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6" y="1042718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image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4" y="1419614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09365"/>
              </p:ext>
            </p:extLst>
          </p:nvPr>
        </p:nvGraphicFramePr>
        <p:xfrm>
          <a:off x="2411760" y="1239614"/>
          <a:ext cx="3456384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84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sz="1050" b="0" i="1" dirty="0" smtClean="0">
                          <a:solidFill>
                            <a:schemeClr val="bg1"/>
                          </a:solidFill>
                        </a:rPr>
                        <a:t>N-1</a:t>
                      </a:r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i="1" dirty="0" smtClean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pt-BR" sz="1050" b="1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bg1"/>
                          </a:solidFill>
                        </a:rPr>
                        <a:t>M-1</a:t>
                      </a:r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b="1" i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050" b="1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riângulo isósceles 7"/>
          <p:cNvSpPr/>
          <p:nvPr/>
        </p:nvSpPr>
        <p:spPr>
          <a:xfrm rot="5400000" flipH="1">
            <a:off x="5850144" y="1365614"/>
            <a:ext cx="144000" cy="10800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Triângulo isósceles 8"/>
          <p:cNvSpPr/>
          <p:nvPr/>
        </p:nvSpPr>
        <p:spPr>
          <a:xfrm rot="10800000" flipH="1">
            <a:off x="2736144" y="4479974"/>
            <a:ext cx="144000" cy="10800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411760" y="2595066"/>
            <a:ext cx="3600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154241" y="1023590"/>
            <a:ext cx="0" cy="3600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a livre 11"/>
          <p:cNvSpPr/>
          <p:nvPr/>
        </p:nvSpPr>
        <p:spPr>
          <a:xfrm>
            <a:off x="4152900" y="2053491"/>
            <a:ext cx="2425700" cy="530959"/>
          </a:xfrm>
          <a:custGeom>
            <a:avLst/>
            <a:gdLst>
              <a:gd name="connsiteX0" fmla="*/ 0 w 2425700"/>
              <a:gd name="connsiteY0" fmla="*/ 530959 h 530959"/>
              <a:gd name="connsiteX1" fmla="*/ 1428750 w 2425700"/>
              <a:gd name="connsiteY1" fmla="*/ 3909 h 530959"/>
              <a:gd name="connsiteX2" fmla="*/ 2425700 w 2425700"/>
              <a:gd name="connsiteY2" fmla="*/ 276959 h 530959"/>
              <a:gd name="connsiteX3" fmla="*/ 2425700 w 2425700"/>
              <a:gd name="connsiteY3" fmla="*/ 276959 h 53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0959">
                <a:moveTo>
                  <a:pt x="0" y="530959"/>
                </a:moveTo>
                <a:cubicBezTo>
                  <a:pt x="512233" y="288600"/>
                  <a:pt x="1024467" y="46242"/>
                  <a:pt x="1428750" y="3909"/>
                </a:cubicBezTo>
                <a:cubicBezTo>
                  <a:pt x="1833033" y="-38424"/>
                  <a:pt x="2425700" y="276959"/>
                  <a:pt x="2425700" y="276959"/>
                </a:cubicBezTo>
                <a:lnTo>
                  <a:pt x="2425700" y="276959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780795" y="746591"/>
            <a:ext cx="754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 smtClean="0">
                <a:solidFill>
                  <a:schemeClr val="bg1"/>
                </a:solidFill>
              </a:rPr>
              <a:t>column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 smtClean="0">
                <a:solidFill>
                  <a:schemeClr val="bg1"/>
                </a:solidFill>
              </a:rPr>
              <a:t>y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882320" y="2456566"/>
            <a:ext cx="52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err="1" smtClean="0">
                <a:solidFill>
                  <a:schemeClr val="bg1"/>
                </a:solidFill>
              </a:rPr>
              <a:t>row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 smtClean="0">
                <a:solidFill>
                  <a:schemeClr val="bg1"/>
                </a:solidFill>
              </a:rPr>
              <a:t>x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300192" y="2355726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>
                <a:solidFill>
                  <a:schemeClr val="bg1"/>
                </a:solidFill>
              </a:rPr>
              <a:t>f</a:t>
            </a:r>
            <a:r>
              <a:rPr lang="pt-BR" sz="1200" dirty="0" smtClean="0">
                <a:solidFill>
                  <a:schemeClr val="bg1"/>
                </a:solidFill>
              </a:rPr>
              <a:t>(</a:t>
            </a:r>
            <a:r>
              <a:rPr lang="pt-BR" sz="1200" i="1" dirty="0" smtClean="0">
                <a:solidFill>
                  <a:schemeClr val="bg1"/>
                </a:solidFill>
              </a:rPr>
              <a:t>x, y</a:t>
            </a:r>
            <a:r>
              <a:rPr lang="pt-BR" sz="1200" dirty="0" smtClean="0">
                <a:solidFill>
                  <a:schemeClr val="bg1"/>
                </a:solidFill>
              </a:rPr>
              <a:t>) = [R, G, B]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251520" y="3556284"/>
            <a:ext cx="137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M </a:t>
            </a:r>
            <a:r>
              <a:rPr lang="pt-BR" dirty="0" err="1" smtClean="0">
                <a:solidFill>
                  <a:schemeClr val="bg1"/>
                </a:solidFill>
              </a:rPr>
              <a:t>rows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N </a:t>
            </a:r>
            <a:r>
              <a:rPr lang="pt-BR" dirty="0" err="1" smtClean="0">
                <a:solidFill>
                  <a:schemeClr val="bg1"/>
                </a:solidFill>
              </a:rPr>
              <a:t>columns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M × N pixels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26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40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Colored images - RGB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bg1"/>
                </a:solidFill>
              </a:rPr>
              <a:t>red</a:t>
            </a:r>
            <a:r>
              <a:rPr lang="pt-BR" sz="1050" dirty="0" smtClean="0">
                <a:solidFill>
                  <a:schemeClr val="bg1"/>
                </a:solidFill>
              </a:rPr>
              <a:t>) </a:t>
            </a:r>
            <a:endParaRPr lang="pt-BR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images </a:t>
            </a:r>
            <a:r>
              <a:rPr lang="pt-BR" dirty="0" smtClean="0"/>
              <a:t>- </a:t>
            </a:r>
            <a:r>
              <a:rPr lang="pt-BR" dirty="0"/>
              <a:t>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bg1"/>
                </a:solidFill>
              </a:rPr>
              <a:t>red</a:t>
            </a:r>
            <a:r>
              <a:rPr lang="pt-BR" sz="1050" dirty="0" smtClean="0">
                <a:solidFill>
                  <a:schemeClr val="bg1"/>
                </a:solidFill>
              </a:rPr>
              <a:t>) 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verde – G (</a:t>
            </a:r>
            <a:r>
              <a:rPr lang="pt-BR" sz="1050" dirty="0" err="1" smtClean="0">
                <a:solidFill>
                  <a:schemeClr val="bg1"/>
                </a:solidFill>
              </a:rPr>
              <a:t>green</a:t>
            </a:r>
            <a:r>
              <a:rPr lang="pt-BR" sz="1050" dirty="0" smtClean="0">
                <a:solidFill>
                  <a:schemeClr val="bg1"/>
                </a:solidFill>
              </a:rPr>
              <a:t>)</a:t>
            </a:r>
            <a:endParaRPr lang="pt-BR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images </a:t>
            </a:r>
            <a:r>
              <a:rPr lang="pt-BR" dirty="0" smtClean="0"/>
              <a:t>- </a:t>
            </a:r>
            <a:r>
              <a:rPr lang="pt-BR" dirty="0"/>
              <a:t>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bg1"/>
                </a:solidFill>
              </a:rPr>
              <a:t>red</a:t>
            </a:r>
            <a:r>
              <a:rPr lang="pt-BR" sz="1050" dirty="0" smtClean="0">
                <a:solidFill>
                  <a:schemeClr val="bg1"/>
                </a:solidFill>
              </a:rPr>
              <a:t>) 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verde – G (</a:t>
            </a:r>
            <a:r>
              <a:rPr lang="pt-BR" sz="1050" dirty="0" err="1" smtClean="0">
                <a:solidFill>
                  <a:schemeClr val="bg1"/>
                </a:solidFill>
              </a:rPr>
              <a:t>green</a:t>
            </a:r>
            <a:r>
              <a:rPr lang="pt-BR" sz="1050" dirty="0" smtClean="0">
                <a:solidFill>
                  <a:schemeClr val="bg1"/>
                </a:solidFill>
              </a:rPr>
              <a:t>)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azul – B (blue)</a:t>
            </a:r>
            <a:endParaRPr lang="pt-BR" sz="1050" dirty="0">
              <a:solidFill>
                <a:schemeClr val="bg1"/>
              </a:solidFill>
            </a:endParaRPr>
          </a:p>
        </p:txBody>
      </p:sp>
      <p:cxnSp>
        <p:nvCxnSpPr>
          <p:cNvPr id="17" name="Conector reto 16"/>
          <p:cNvCxnSpPr/>
          <p:nvPr/>
        </p:nvCxnSpPr>
        <p:spPr>
          <a:xfrm>
            <a:off x="9144000" y="30841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2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images </a:t>
            </a:r>
            <a:r>
              <a:rPr lang="pt-BR" dirty="0" smtClean="0"/>
              <a:t>- </a:t>
            </a:r>
            <a:r>
              <a:rPr lang="pt-BR" dirty="0"/>
              <a:t>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bg1"/>
                </a:solidFill>
              </a:rPr>
              <a:t>red</a:t>
            </a:r>
            <a:r>
              <a:rPr lang="pt-BR" sz="1050" dirty="0" smtClean="0">
                <a:solidFill>
                  <a:schemeClr val="bg1"/>
                </a:solidFill>
              </a:rPr>
              <a:t>) 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verde – G (</a:t>
            </a:r>
            <a:r>
              <a:rPr lang="pt-BR" sz="1050" dirty="0" err="1" smtClean="0">
                <a:solidFill>
                  <a:schemeClr val="bg1"/>
                </a:solidFill>
              </a:rPr>
              <a:t>green</a:t>
            </a:r>
            <a:r>
              <a:rPr lang="pt-BR" sz="1050" dirty="0" smtClean="0">
                <a:solidFill>
                  <a:schemeClr val="bg1"/>
                </a:solidFill>
              </a:rPr>
              <a:t>)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bg1"/>
                </a:solidFill>
              </a:rPr>
              <a:t>azul – B (blue)</a:t>
            </a:r>
            <a:endParaRPr lang="pt-BR" sz="1050" dirty="0">
              <a:solidFill>
                <a:schemeClr val="bg1"/>
              </a:solidFill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0" y="29317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144000" y="30841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6" y="288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6" y="306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324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60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espaço de cores RGB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4032076" y="3474041"/>
            <a:ext cx="2448000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>
            <a:off x="3023964" y="3466898"/>
            <a:ext cx="1008112" cy="100811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4032076" y="1016517"/>
            <a:ext cx="0" cy="24480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2663924" y="4206301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FF0000"/>
                </a:solidFill>
              </a:rPr>
              <a:t>R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120036" y="353787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00B050"/>
                </a:solidFill>
              </a:rPr>
              <a:t>G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3633158" y="101651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0000FF"/>
                </a:solidFill>
              </a:rPr>
              <a:t>B</a:t>
            </a:r>
            <a:endParaRPr lang="pt-BR" b="1" dirty="0">
              <a:solidFill>
                <a:srgbClr val="0000FF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677934" y="3341511"/>
            <a:ext cx="19476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bg1"/>
                </a:solidFill>
              </a:rPr>
              <a:t>0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3528020" y="1461050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bg1"/>
                </a:solidFill>
              </a:rPr>
              <a:t>255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2880264" y="3975493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bg1"/>
                </a:solidFill>
              </a:rPr>
              <a:t>255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5731665" y="3625301"/>
            <a:ext cx="344678" cy="178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255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7" name="Cubo 26"/>
          <p:cNvSpPr/>
          <p:nvPr/>
        </p:nvSpPr>
        <p:spPr>
          <a:xfrm>
            <a:off x="3384004" y="1592309"/>
            <a:ext cx="2519999" cy="2519523"/>
          </a:xfrm>
          <a:prstGeom prst="cub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49" name="Conector reto 48"/>
          <p:cNvCxnSpPr/>
          <p:nvPr/>
        </p:nvCxnSpPr>
        <p:spPr>
          <a:xfrm flipV="1">
            <a:off x="4032076" y="2240517"/>
            <a:ext cx="1224000" cy="12341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ipse 57"/>
          <p:cNvSpPr/>
          <p:nvPr/>
        </p:nvSpPr>
        <p:spPr>
          <a:xfrm>
            <a:off x="3890254" y="1450487"/>
            <a:ext cx="283644" cy="283644"/>
          </a:xfrm>
          <a:prstGeom prst="ellipse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5762182" y="1450487"/>
            <a:ext cx="283644" cy="283644"/>
          </a:xfrm>
          <a:prstGeom prst="ellipse">
            <a:avLst/>
          </a:prstGeom>
          <a:solidFill>
            <a:srgbClr val="00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5114254" y="2098695"/>
            <a:ext cx="283644" cy="28364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762182" y="3332219"/>
            <a:ext cx="283644" cy="283644"/>
          </a:xfrm>
          <a:prstGeom prst="ellipse">
            <a:avLst/>
          </a:prstGeom>
          <a:solidFill>
            <a:srgbClr val="00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5114254" y="3966835"/>
            <a:ext cx="283644" cy="283644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3240162" y="3966835"/>
            <a:ext cx="283644" cy="283644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3240162" y="2079513"/>
            <a:ext cx="283644" cy="283644"/>
          </a:xfrm>
          <a:prstGeom prst="ellipse">
            <a:avLst/>
          </a:prstGeom>
          <a:solidFill>
            <a:srgbClr val="FF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3890254" y="3332219"/>
            <a:ext cx="283644" cy="283644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/>
          <p:cNvSpPr/>
          <p:nvPr/>
        </p:nvSpPr>
        <p:spPr>
          <a:xfrm>
            <a:off x="4173898" y="1184159"/>
            <a:ext cx="108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bg1"/>
                </a:solidFill>
              </a:rPr>
              <a:t>Azul (0, 0, 255)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897740" y="1184159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bg1"/>
                </a:solidFill>
              </a:rPr>
              <a:t>Ciano (0, 255, 255)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1944004" y="1813185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pt-BR" sz="1200" dirty="0" smtClean="0">
                <a:solidFill>
                  <a:schemeClr val="bg1"/>
                </a:solidFill>
              </a:rPr>
              <a:t>Magenta (255, 0, 255)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3996076" y="1813185"/>
            <a:ext cx="126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pt-BR" sz="1200" dirty="0" smtClean="0">
                <a:solidFill>
                  <a:schemeClr val="bg1"/>
                </a:solidFill>
              </a:rPr>
              <a:t>Branco </a:t>
            </a:r>
            <a:br>
              <a:rPr lang="pt-BR" sz="1200" dirty="0" smtClean="0">
                <a:solidFill>
                  <a:schemeClr val="bg1"/>
                </a:solidFill>
              </a:rPr>
            </a:br>
            <a:r>
              <a:rPr lang="pt-BR" sz="1200" dirty="0" smtClean="0">
                <a:solidFill>
                  <a:schemeClr val="bg1"/>
                </a:solidFill>
              </a:rPr>
              <a:t>(255, 255, 255)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3384004" y="4250479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bg1"/>
                </a:solidFill>
              </a:rPr>
              <a:t>Vermelho (255, 0, 0)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256076" y="4242284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bg1"/>
                </a:solidFill>
              </a:rPr>
              <a:t>Amarelo (255, 255, 0)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045826" y="3065891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bg1"/>
                </a:solidFill>
              </a:rPr>
              <a:t>Verde (0, 255, 0,)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4032076" y="3625376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bg1"/>
                </a:solidFill>
              </a:rPr>
              <a:t>Preto (0, 0, 0)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4501165" y="2701104"/>
            <a:ext cx="283644" cy="283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/>
          <p:cNvSpPr/>
          <p:nvPr/>
        </p:nvSpPr>
        <p:spPr>
          <a:xfrm>
            <a:off x="1691680" y="2709762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bg1"/>
                </a:solidFill>
              </a:rPr>
              <a:t>Cinza (127, 127, 127)</a:t>
            </a:r>
            <a:endParaRPr lang="pt-BR" sz="1200" dirty="0">
              <a:solidFill>
                <a:schemeClr val="bg1"/>
              </a:solidFill>
            </a:endParaRPr>
          </a:p>
        </p:txBody>
      </p:sp>
      <p:cxnSp>
        <p:nvCxnSpPr>
          <p:cNvPr id="79" name="Conector de seta reta 78"/>
          <p:cNvCxnSpPr>
            <a:stCxn id="77" idx="3"/>
            <a:endCxn id="76" idx="2"/>
          </p:cNvCxnSpPr>
          <p:nvPr/>
        </p:nvCxnSpPr>
        <p:spPr>
          <a:xfrm>
            <a:off x="3131680" y="2842926"/>
            <a:ext cx="1369485" cy="0"/>
          </a:xfrm>
          <a:prstGeom prst="straightConnector1">
            <a:avLst/>
          </a:prstGeom>
          <a:ln w="9525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3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eye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78" name="Grupo 77"/>
          <p:cNvGrpSpPr/>
          <p:nvPr/>
        </p:nvGrpSpPr>
        <p:grpSpPr>
          <a:xfrm>
            <a:off x="968639" y="710702"/>
            <a:ext cx="7206722" cy="4066610"/>
            <a:chOff x="968639" y="809396"/>
            <a:chExt cx="7206722" cy="4066610"/>
          </a:xfrm>
        </p:grpSpPr>
        <p:sp>
          <p:nvSpPr>
            <p:cNvPr id="9" name="Forma livre 8"/>
            <p:cNvSpPr/>
            <p:nvPr/>
          </p:nvSpPr>
          <p:spPr>
            <a:xfrm>
              <a:off x="1949657" y="1393101"/>
              <a:ext cx="2426494" cy="2725965"/>
            </a:xfrm>
            <a:custGeom>
              <a:avLst/>
              <a:gdLst>
                <a:gd name="connsiteX0" fmla="*/ 0 w 2076450"/>
                <a:gd name="connsiteY0" fmla="*/ 2312871 h 3132506"/>
                <a:gd name="connsiteX1" fmla="*/ 266700 w 2076450"/>
                <a:gd name="connsiteY1" fmla="*/ 1622308 h 3132506"/>
                <a:gd name="connsiteX2" fmla="*/ 509588 w 2076450"/>
                <a:gd name="connsiteY2" fmla="*/ 1484196 h 3132506"/>
                <a:gd name="connsiteX3" fmla="*/ 776288 w 2076450"/>
                <a:gd name="connsiteY3" fmla="*/ 931746 h 3132506"/>
                <a:gd name="connsiteX4" fmla="*/ 1143000 w 2076450"/>
                <a:gd name="connsiteY4" fmla="*/ 765058 h 3132506"/>
                <a:gd name="connsiteX5" fmla="*/ 1447800 w 2076450"/>
                <a:gd name="connsiteY5" fmla="*/ 317383 h 3132506"/>
                <a:gd name="connsiteX6" fmla="*/ 1828800 w 2076450"/>
                <a:gd name="connsiteY6" fmla="*/ 136408 h 3132506"/>
                <a:gd name="connsiteX7" fmla="*/ 2024063 w 2076450"/>
                <a:gd name="connsiteY7" fmla="*/ 226896 h 3132506"/>
                <a:gd name="connsiteX8" fmla="*/ 2066925 w 2076450"/>
                <a:gd name="connsiteY8" fmla="*/ 2784358 h 3132506"/>
                <a:gd name="connsiteX9" fmla="*/ 2076450 w 2076450"/>
                <a:gd name="connsiteY9" fmla="*/ 3041533 h 3132506"/>
                <a:gd name="connsiteX0" fmla="*/ 0 w 2066925"/>
                <a:gd name="connsiteY0" fmla="*/ 2312871 h 2784358"/>
                <a:gd name="connsiteX1" fmla="*/ 266700 w 2066925"/>
                <a:gd name="connsiteY1" fmla="*/ 1622308 h 2784358"/>
                <a:gd name="connsiteX2" fmla="*/ 509588 w 2066925"/>
                <a:gd name="connsiteY2" fmla="*/ 1484196 h 2784358"/>
                <a:gd name="connsiteX3" fmla="*/ 776288 w 2066925"/>
                <a:gd name="connsiteY3" fmla="*/ 931746 h 2784358"/>
                <a:gd name="connsiteX4" fmla="*/ 1143000 w 2066925"/>
                <a:gd name="connsiteY4" fmla="*/ 765058 h 2784358"/>
                <a:gd name="connsiteX5" fmla="*/ 1447800 w 2066925"/>
                <a:gd name="connsiteY5" fmla="*/ 317383 h 2784358"/>
                <a:gd name="connsiteX6" fmla="*/ 1828800 w 2066925"/>
                <a:gd name="connsiteY6" fmla="*/ 136408 h 2784358"/>
                <a:gd name="connsiteX7" fmla="*/ 2024063 w 2066925"/>
                <a:gd name="connsiteY7" fmla="*/ 226896 h 2784358"/>
                <a:gd name="connsiteX8" fmla="*/ 2066925 w 2066925"/>
                <a:gd name="connsiteY8" fmla="*/ 2784358 h 2784358"/>
                <a:gd name="connsiteX0" fmla="*/ 0 w 2066925"/>
                <a:gd name="connsiteY0" fmla="*/ 2265366 h 2736853"/>
                <a:gd name="connsiteX1" fmla="*/ 266700 w 2066925"/>
                <a:gd name="connsiteY1" fmla="*/ 1574803 h 2736853"/>
                <a:gd name="connsiteX2" fmla="*/ 509588 w 2066925"/>
                <a:gd name="connsiteY2" fmla="*/ 1436691 h 2736853"/>
                <a:gd name="connsiteX3" fmla="*/ 776288 w 2066925"/>
                <a:gd name="connsiteY3" fmla="*/ 884241 h 2736853"/>
                <a:gd name="connsiteX4" fmla="*/ 1143000 w 2066925"/>
                <a:gd name="connsiteY4" fmla="*/ 717553 h 2736853"/>
                <a:gd name="connsiteX5" fmla="*/ 1447800 w 2066925"/>
                <a:gd name="connsiteY5" fmla="*/ 269878 h 2736853"/>
                <a:gd name="connsiteX6" fmla="*/ 2024063 w 2066925"/>
                <a:gd name="connsiteY6" fmla="*/ 179391 h 2736853"/>
                <a:gd name="connsiteX7" fmla="*/ 2066925 w 2066925"/>
                <a:gd name="connsiteY7" fmla="*/ 2736853 h 2736853"/>
                <a:gd name="connsiteX0" fmla="*/ 0 w 2093588"/>
                <a:gd name="connsiteY0" fmla="*/ 2224624 h 2696111"/>
                <a:gd name="connsiteX1" fmla="*/ 266700 w 2093588"/>
                <a:gd name="connsiteY1" fmla="*/ 1534061 h 2696111"/>
                <a:gd name="connsiteX2" fmla="*/ 509588 w 2093588"/>
                <a:gd name="connsiteY2" fmla="*/ 1395949 h 2696111"/>
                <a:gd name="connsiteX3" fmla="*/ 776288 w 2093588"/>
                <a:gd name="connsiteY3" fmla="*/ 843499 h 2696111"/>
                <a:gd name="connsiteX4" fmla="*/ 1143000 w 2093588"/>
                <a:gd name="connsiteY4" fmla="*/ 676811 h 2696111"/>
                <a:gd name="connsiteX5" fmla="*/ 1276350 w 2093588"/>
                <a:gd name="connsiteY5" fmla="*/ 376773 h 2696111"/>
                <a:gd name="connsiteX6" fmla="*/ 2024063 w 2093588"/>
                <a:gd name="connsiteY6" fmla="*/ 138649 h 2696111"/>
                <a:gd name="connsiteX7" fmla="*/ 2066925 w 2093588"/>
                <a:gd name="connsiteY7" fmla="*/ 2696111 h 2696111"/>
                <a:gd name="connsiteX0" fmla="*/ 0 w 2093588"/>
                <a:gd name="connsiteY0" fmla="*/ 2226426 h 2697913"/>
                <a:gd name="connsiteX1" fmla="*/ 266700 w 2093588"/>
                <a:gd name="connsiteY1" fmla="*/ 1535863 h 2697913"/>
                <a:gd name="connsiteX2" fmla="*/ 509588 w 2093588"/>
                <a:gd name="connsiteY2" fmla="*/ 1397751 h 2697913"/>
                <a:gd name="connsiteX3" fmla="*/ 776288 w 2093588"/>
                <a:gd name="connsiteY3" fmla="*/ 845301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93588"/>
                <a:gd name="connsiteY0" fmla="*/ 2226426 h 2697913"/>
                <a:gd name="connsiteX1" fmla="*/ 266700 w 2093588"/>
                <a:gd name="connsiteY1" fmla="*/ 1535863 h 2697913"/>
                <a:gd name="connsiteX2" fmla="*/ 509588 w 2093588"/>
                <a:gd name="connsiteY2" fmla="*/ 1397751 h 2697913"/>
                <a:gd name="connsiteX3" fmla="*/ 566738 w 2093588"/>
                <a:gd name="connsiteY3" fmla="*/ 1045326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93588"/>
                <a:gd name="connsiteY0" fmla="*/ 2226426 h 2697913"/>
                <a:gd name="connsiteX1" fmla="*/ 161925 w 2093588"/>
                <a:gd name="connsiteY1" fmla="*/ 1631113 h 2697913"/>
                <a:gd name="connsiteX2" fmla="*/ 509588 w 2093588"/>
                <a:gd name="connsiteY2" fmla="*/ 1397751 h 2697913"/>
                <a:gd name="connsiteX3" fmla="*/ 566738 w 2093588"/>
                <a:gd name="connsiteY3" fmla="*/ 1045326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93588"/>
                <a:gd name="connsiteY0" fmla="*/ 2226426 h 2697913"/>
                <a:gd name="connsiteX1" fmla="*/ 161925 w 2093588"/>
                <a:gd name="connsiteY1" fmla="*/ 1631113 h 2697913"/>
                <a:gd name="connsiteX2" fmla="*/ 509588 w 2093588"/>
                <a:gd name="connsiteY2" fmla="*/ 1397751 h 2697913"/>
                <a:gd name="connsiteX3" fmla="*/ 690563 w 2093588"/>
                <a:gd name="connsiteY3" fmla="*/ 1031039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93588"/>
                <a:gd name="connsiteY0" fmla="*/ 2226426 h 2697913"/>
                <a:gd name="connsiteX1" fmla="*/ 195262 w 2093588"/>
                <a:gd name="connsiteY1" fmla="*/ 1659688 h 2697913"/>
                <a:gd name="connsiteX2" fmla="*/ 509588 w 2093588"/>
                <a:gd name="connsiteY2" fmla="*/ 1397751 h 2697913"/>
                <a:gd name="connsiteX3" fmla="*/ 690563 w 2093588"/>
                <a:gd name="connsiteY3" fmla="*/ 1031039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71008"/>
                <a:gd name="connsiteY0" fmla="*/ 2226426 h 2697913"/>
                <a:gd name="connsiteX1" fmla="*/ 195262 w 2071008"/>
                <a:gd name="connsiteY1" fmla="*/ 1659688 h 2697913"/>
                <a:gd name="connsiteX2" fmla="*/ 509588 w 2071008"/>
                <a:gd name="connsiteY2" fmla="*/ 1397751 h 2697913"/>
                <a:gd name="connsiteX3" fmla="*/ 690563 w 2071008"/>
                <a:gd name="connsiteY3" fmla="*/ 1031039 h 2697913"/>
                <a:gd name="connsiteX4" fmla="*/ 1038225 w 2071008"/>
                <a:gd name="connsiteY4" fmla="*/ 750051 h 2697913"/>
                <a:gd name="connsiteX5" fmla="*/ 1276350 w 2071008"/>
                <a:gd name="connsiteY5" fmla="*/ 378575 h 2697913"/>
                <a:gd name="connsiteX6" fmla="*/ 1981201 w 2071008"/>
                <a:gd name="connsiteY6" fmla="*/ 140451 h 2697913"/>
                <a:gd name="connsiteX7" fmla="*/ 2066925 w 2071008"/>
                <a:gd name="connsiteY7" fmla="*/ 2697913 h 2697913"/>
                <a:gd name="connsiteX0" fmla="*/ 0 w 2082307"/>
                <a:gd name="connsiteY0" fmla="*/ 2226426 h 2697913"/>
                <a:gd name="connsiteX1" fmla="*/ 195262 w 2082307"/>
                <a:gd name="connsiteY1" fmla="*/ 1659688 h 2697913"/>
                <a:gd name="connsiteX2" fmla="*/ 509588 w 2082307"/>
                <a:gd name="connsiteY2" fmla="*/ 1397751 h 2697913"/>
                <a:gd name="connsiteX3" fmla="*/ 690563 w 2082307"/>
                <a:gd name="connsiteY3" fmla="*/ 1031039 h 2697913"/>
                <a:gd name="connsiteX4" fmla="*/ 1038225 w 2082307"/>
                <a:gd name="connsiteY4" fmla="*/ 750051 h 2697913"/>
                <a:gd name="connsiteX5" fmla="*/ 1276350 w 2082307"/>
                <a:gd name="connsiteY5" fmla="*/ 378575 h 2697913"/>
                <a:gd name="connsiteX6" fmla="*/ 2005014 w 2082307"/>
                <a:gd name="connsiteY6" fmla="*/ 140451 h 2697913"/>
                <a:gd name="connsiteX7" fmla="*/ 2066925 w 2082307"/>
                <a:gd name="connsiteY7" fmla="*/ 2697913 h 2697913"/>
                <a:gd name="connsiteX0" fmla="*/ 0 w 2071008"/>
                <a:gd name="connsiteY0" fmla="*/ 2226426 h 2697913"/>
                <a:gd name="connsiteX1" fmla="*/ 195262 w 2071008"/>
                <a:gd name="connsiteY1" fmla="*/ 1659688 h 2697913"/>
                <a:gd name="connsiteX2" fmla="*/ 509588 w 2071008"/>
                <a:gd name="connsiteY2" fmla="*/ 1397751 h 2697913"/>
                <a:gd name="connsiteX3" fmla="*/ 690563 w 2071008"/>
                <a:gd name="connsiteY3" fmla="*/ 1031039 h 2697913"/>
                <a:gd name="connsiteX4" fmla="*/ 1038225 w 2071008"/>
                <a:gd name="connsiteY4" fmla="*/ 750051 h 2697913"/>
                <a:gd name="connsiteX5" fmla="*/ 1276350 w 2071008"/>
                <a:gd name="connsiteY5" fmla="*/ 378575 h 2697913"/>
                <a:gd name="connsiteX6" fmla="*/ 1981201 w 2071008"/>
                <a:gd name="connsiteY6" fmla="*/ 140451 h 2697913"/>
                <a:gd name="connsiteX7" fmla="*/ 2066925 w 2071008"/>
                <a:gd name="connsiteY7" fmla="*/ 2697913 h 2697913"/>
                <a:gd name="connsiteX0" fmla="*/ 22146 w 2093154"/>
                <a:gd name="connsiteY0" fmla="*/ 2226426 h 2697913"/>
                <a:gd name="connsiteX1" fmla="*/ 12621 w 2093154"/>
                <a:gd name="connsiteY1" fmla="*/ 2226426 h 2697913"/>
                <a:gd name="connsiteX2" fmla="*/ 217408 w 2093154"/>
                <a:gd name="connsiteY2" fmla="*/ 1659688 h 2697913"/>
                <a:gd name="connsiteX3" fmla="*/ 531734 w 2093154"/>
                <a:gd name="connsiteY3" fmla="*/ 1397751 h 2697913"/>
                <a:gd name="connsiteX4" fmla="*/ 712709 w 2093154"/>
                <a:gd name="connsiteY4" fmla="*/ 1031039 h 2697913"/>
                <a:gd name="connsiteX5" fmla="*/ 1060371 w 2093154"/>
                <a:gd name="connsiteY5" fmla="*/ 750051 h 2697913"/>
                <a:gd name="connsiteX6" fmla="*/ 1298496 w 2093154"/>
                <a:gd name="connsiteY6" fmla="*/ 378575 h 2697913"/>
                <a:gd name="connsiteX7" fmla="*/ 2003347 w 2093154"/>
                <a:gd name="connsiteY7" fmla="*/ 140451 h 2697913"/>
                <a:gd name="connsiteX8" fmla="*/ 2089071 w 2093154"/>
                <a:gd name="connsiteY8" fmla="*/ 2697913 h 2697913"/>
                <a:gd name="connsiteX0" fmla="*/ 15 w 2232948"/>
                <a:gd name="connsiteY0" fmla="*/ 2207376 h 2697913"/>
                <a:gd name="connsiteX1" fmla="*/ 152415 w 2232948"/>
                <a:gd name="connsiteY1" fmla="*/ 2226426 h 2697913"/>
                <a:gd name="connsiteX2" fmla="*/ 357202 w 2232948"/>
                <a:gd name="connsiteY2" fmla="*/ 1659688 h 2697913"/>
                <a:gd name="connsiteX3" fmla="*/ 671528 w 2232948"/>
                <a:gd name="connsiteY3" fmla="*/ 1397751 h 2697913"/>
                <a:gd name="connsiteX4" fmla="*/ 852503 w 2232948"/>
                <a:gd name="connsiteY4" fmla="*/ 1031039 h 2697913"/>
                <a:gd name="connsiteX5" fmla="*/ 1200165 w 2232948"/>
                <a:gd name="connsiteY5" fmla="*/ 750051 h 2697913"/>
                <a:gd name="connsiteX6" fmla="*/ 1438290 w 2232948"/>
                <a:gd name="connsiteY6" fmla="*/ 378575 h 2697913"/>
                <a:gd name="connsiteX7" fmla="*/ 2143141 w 2232948"/>
                <a:gd name="connsiteY7" fmla="*/ 140451 h 2697913"/>
                <a:gd name="connsiteX8" fmla="*/ 2228865 w 2232948"/>
                <a:gd name="connsiteY8" fmla="*/ 2697913 h 2697913"/>
                <a:gd name="connsiteX0" fmla="*/ 6 w 2423439"/>
                <a:gd name="connsiteY0" fmla="*/ 2435976 h 2697913"/>
                <a:gd name="connsiteX1" fmla="*/ 342906 w 2423439"/>
                <a:gd name="connsiteY1" fmla="*/ 2226426 h 2697913"/>
                <a:gd name="connsiteX2" fmla="*/ 547693 w 2423439"/>
                <a:gd name="connsiteY2" fmla="*/ 1659688 h 2697913"/>
                <a:gd name="connsiteX3" fmla="*/ 862019 w 2423439"/>
                <a:gd name="connsiteY3" fmla="*/ 1397751 h 2697913"/>
                <a:gd name="connsiteX4" fmla="*/ 1042994 w 2423439"/>
                <a:gd name="connsiteY4" fmla="*/ 1031039 h 2697913"/>
                <a:gd name="connsiteX5" fmla="*/ 1390656 w 2423439"/>
                <a:gd name="connsiteY5" fmla="*/ 750051 h 2697913"/>
                <a:gd name="connsiteX6" fmla="*/ 1628781 w 2423439"/>
                <a:gd name="connsiteY6" fmla="*/ 378575 h 2697913"/>
                <a:gd name="connsiteX7" fmla="*/ 2333632 w 2423439"/>
                <a:gd name="connsiteY7" fmla="*/ 140451 h 2697913"/>
                <a:gd name="connsiteX8" fmla="*/ 2419356 w 2423439"/>
                <a:gd name="connsiteY8" fmla="*/ 2697913 h 2697913"/>
                <a:gd name="connsiteX0" fmla="*/ 7 w 2413915"/>
                <a:gd name="connsiteY0" fmla="*/ 2435976 h 2697913"/>
                <a:gd name="connsiteX1" fmla="*/ 333382 w 2413915"/>
                <a:gd name="connsiteY1" fmla="*/ 2226426 h 2697913"/>
                <a:gd name="connsiteX2" fmla="*/ 538169 w 2413915"/>
                <a:gd name="connsiteY2" fmla="*/ 1659688 h 2697913"/>
                <a:gd name="connsiteX3" fmla="*/ 852495 w 2413915"/>
                <a:gd name="connsiteY3" fmla="*/ 1397751 h 2697913"/>
                <a:gd name="connsiteX4" fmla="*/ 1033470 w 2413915"/>
                <a:gd name="connsiteY4" fmla="*/ 1031039 h 2697913"/>
                <a:gd name="connsiteX5" fmla="*/ 1381132 w 2413915"/>
                <a:gd name="connsiteY5" fmla="*/ 750051 h 2697913"/>
                <a:gd name="connsiteX6" fmla="*/ 1619257 w 2413915"/>
                <a:gd name="connsiteY6" fmla="*/ 378575 h 2697913"/>
                <a:gd name="connsiteX7" fmla="*/ 2324108 w 2413915"/>
                <a:gd name="connsiteY7" fmla="*/ 140451 h 2697913"/>
                <a:gd name="connsiteX8" fmla="*/ 2409832 w 2413915"/>
                <a:gd name="connsiteY8" fmla="*/ 2697913 h 2697913"/>
                <a:gd name="connsiteX0" fmla="*/ 7 w 2426494"/>
                <a:gd name="connsiteY0" fmla="*/ 2464028 h 2725965"/>
                <a:gd name="connsiteX1" fmla="*/ 333382 w 2426494"/>
                <a:gd name="connsiteY1" fmla="*/ 2254478 h 2725965"/>
                <a:gd name="connsiteX2" fmla="*/ 538169 w 2426494"/>
                <a:gd name="connsiteY2" fmla="*/ 1687740 h 2725965"/>
                <a:gd name="connsiteX3" fmla="*/ 852495 w 2426494"/>
                <a:gd name="connsiteY3" fmla="*/ 1425803 h 2725965"/>
                <a:gd name="connsiteX4" fmla="*/ 1033470 w 2426494"/>
                <a:gd name="connsiteY4" fmla="*/ 1059091 h 2725965"/>
                <a:gd name="connsiteX5" fmla="*/ 1381132 w 2426494"/>
                <a:gd name="connsiteY5" fmla="*/ 778103 h 2725965"/>
                <a:gd name="connsiteX6" fmla="*/ 1619257 w 2426494"/>
                <a:gd name="connsiteY6" fmla="*/ 406627 h 2725965"/>
                <a:gd name="connsiteX7" fmla="*/ 2350234 w 2426494"/>
                <a:gd name="connsiteY7" fmla="*/ 135846 h 2725965"/>
                <a:gd name="connsiteX8" fmla="*/ 2409832 w 2426494"/>
                <a:gd name="connsiteY8" fmla="*/ 2725965 h 272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6494" h="2725965">
                  <a:moveTo>
                    <a:pt x="7" y="2464028"/>
                  </a:moveTo>
                  <a:cubicBezTo>
                    <a:pt x="-1580" y="2464028"/>
                    <a:pt x="300838" y="2348934"/>
                    <a:pt x="333382" y="2254478"/>
                  </a:cubicBezTo>
                  <a:cubicBezTo>
                    <a:pt x="365926" y="2160022"/>
                    <a:pt x="451650" y="1825853"/>
                    <a:pt x="538169" y="1687740"/>
                  </a:cubicBezTo>
                  <a:cubicBezTo>
                    <a:pt x="624688" y="1549627"/>
                    <a:pt x="769945" y="1530578"/>
                    <a:pt x="852495" y="1425803"/>
                  </a:cubicBezTo>
                  <a:cubicBezTo>
                    <a:pt x="935045" y="1321028"/>
                    <a:pt x="945364" y="1167041"/>
                    <a:pt x="1033470" y="1059091"/>
                  </a:cubicBezTo>
                  <a:cubicBezTo>
                    <a:pt x="1121576" y="951141"/>
                    <a:pt x="1283501" y="886847"/>
                    <a:pt x="1381132" y="778103"/>
                  </a:cubicBezTo>
                  <a:cubicBezTo>
                    <a:pt x="1478763" y="669359"/>
                    <a:pt x="1457740" y="513670"/>
                    <a:pt x="1619257" y="406627"/>
                  </a:cubicBezTo>
                  <a:cubicBezTo>
                    <a:pt x="1780774" y="299584"/>
                    <a:pt x="2218471" y="-250710"/>
                    <a:pt x="2350234" y="135846"/>
                  </a:cubicBezTo>
                  <a:cubicBezTo>
                    <a:pt x="2481997" y="522402"/>
                    <a:pt x="2401101" y="2256859"/>
                    <a:pt x="2409832" y="272596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Forma livre 9"/>
            <p:cNvSpPr/>
            <p:nvPr/>
          </p:nvSpPr>
          <p:spPr>
            <a:xfrm>
              <a:off x="4445214" y="1541286"/>
              <a:ext cx="528638" cy="2568256"/>
            </a:xfrm>
            <a:custGeom>
              <a:avLst/>
              <a:gdLst>
                <a:gd name="connsiteX0" fmla="*/ 528638 w 528638"/>
                <a:gd name="connsiteY0" fmla="*/ 2580527 h 2599577"/>
                <a:gd name="connsiteX1" fmla="*/ 476250 w 528638"/>
                <a:gd name="connsiteY1" fmla="*/ 1699465 h 2599577"/>
                <a:gd name="connsiteX2" fmla="*/ 390525 w 528638"/>
                <a:gd name="connsiteY2" fmla="*/ 946990 h 2599577"/>
                <a:gd name="connsiteX3" fmla="*/ 280988 w 528638"/>
                <a:gd name="connsiteY3" fmla="*/ 437402 h 2599577"/>
                <a:gd name="connsiteX4" fmla="*/ 166688 w 528638"/>
                <a:gd name="connsiteY4" fmla="*/ 165940 h 2599577"/>
                <a:gd name="connsiteX5" fmla="*/ 47625 w 528638"/>
                <a:gd name="connsiteY5" fmla="*/ 199277 h 2599577"/>
                <a:gd name="connsiteX6" fmla="*/ 0 w 528638"/>
                <a:gd name="connsiteY6" fmla="*/ 2599577 h 2599577"/>
                <a:gd name="connsiteX7" fmla="*/ 0 w 528638"/>
                <a:gd name="connsiteY7" fmla="*/ 2599577 h 2599577"/>
                <a:gd name="connsiteX0" fmla="*/ 528638 w 528638"/>
                <a:gd name="connsiteY0" fmla="*/ 2543226 h 2562276"/>
                <a:gd name="connsiteX1" fmla="*/ 476250 w 528638"/>
                <a:gd name="connsiteY1" fmla="*/ 1662164 h 2562276"/>
                <a:gd name="connsiteX2" fmla="*/ 390525 w 528638"/>
                <a:gd name="connsiteY2" fmla="*/ 909689 h 2562276"/>
                <a:gd name="connsiteX3" fmla="*/ 280988 w 528638"/>
                <a:gd name="connsiteY3" fmla="*/ 400101 h 2562276"/>
                <a:gd name="connsiteX4" fmla="*/ 233363 w 528638"/>
                <a:gd name="connsiteY4" fmla="*/ 238177 h 2562276"/>
                <a:gd name="connsiteX5" fmla="*/ 47625 w 528638"/>
                <a:gd name="connsiteY5" fmla="*/ 161976 h 2562276"/>
                <a:gd name="connsiteX6" fmla="*/ 0 w 528638"/>
                <a:gd name="connsiteY6" fmla="*/ 2562276 h 2562276"/>
                <a:gd name="connsiteX7" fmla="*/ 0 w 528638"/>
                <a:gd name="connsiteY7" fmla="*/ 2562276 h 2562276"/>
                <a:gd name="connsiteX0" fmla="*/ 528638 w 528638"/>
                <a:gd name="connsiteY0" fmla="*/ 2549206 h 2568256"/>
                <a:gd name="connsiteX1" fmla="*/ 476250 w 528638"/>
                <a:gd name="connsiteY1" fmla="*/ 1668144 h 2568256"/>
                <a:gd name="connsiteX2" fmla="*/ 390525 w 528638"/>
                <a:gd name="connsiteY2" fmla="*/ 915669 h 2568256"/>
                <a:gd name="connsiteX3" fmla="*/ 333375 w 528638"/>
                <a:gd name="connsiteY3" fmla="*/ 582293 h 2568256"/>
                <a:gd name="connsiteX4" fmla="*/ 233363 w 528638"/>
                <a:gd name="connsiteY4" fmla="*/ 244157 h 2568256"/>
                <a:gd name="connsiteX5" fmla="*/ 47625 w 528638"/>
                <a:gd name="connsiteY5" fmla="*/ 167956 h 2568256"/>
                <a:gd name="connsiteX6" fmla="*/ 0 w 528638"/>
                <a:gd name="connsiteY6" fmla="*/ 2568256 h 2568256"/>
                <a:gd name="connsiteX7" fmla="*/ 0 w 528638"/>
                <a:gd name="connsiteY7" fmla="*/ 2568256 h 2568256"/>
                <a:gd name="connsiteX0" fmla="*/ 528638 w 528638"/>
                <a:gd name="connsiteY0" fmla="*/ 2549206 h 2568256"/>
                <a:gd name="connsiteX1" fmla="*/ 476250 w 528638"/>
                <a:gd name="connsiteY1" fmla="*/ 1668144 h 2568256"/>
                <a:gd name="connsiteX2" fmla="*/ 433387 w 528638"/>
                <a:gd name="connsiteY2" fmla="*/ 1020444 h 2568256"/>
                <a:gd name="connsiteX3" fmla="*/ 333375 w 528638"/>
                <a:gd name="connsiteY3" fmla="*/ 582293 h 2568256"/>
                <a:gd name="connsiteX4" fmla="*/ 233363 w 528638"/>
                <a:gd name="connsiteY4" fmla="*/ 244157 h 2568256"/>
                <a:gd name="connsiteX5" fmla="*/ 47625 w 528638"/>
                <a:gd name="connsiteY5" fmla="*/ 167956 h 2568256"/>
                <a:gd name="connsiteX6" fmla="*/ 0 w 528638"/>
                <a:gd name="connsiteY6" fmla="*/ 2568256 h 2568256"/>
                <a:gd name="connsiteX7" fmla="*/ 0 w 528638"/>
                <a:gd name="connsiteY7" fmla="*/ 2568256 h 2568256"/>
                <a:gd name="connsiteX0" fmla="*/ 528638 w 528638"/>
                <a:gd name="connsiteY0" fmla="*/ 2549206 h 2568256"/>
                <a:gd name="connsiteX1" fmla="*/ 476250 w 528638"/>
                <a:gd name="connsiteY1" fmla="*/ 1668144 h 2568256"/>
                <a:gd name="connsiteX2" fmla="*/ 414337 w 528638"/>
                <a:gd name="connsiteY2" fmla="*/ 1029969 h 2568256"/>
                <a:gd name="connsiteX3" fmla="*/ 333375 w 528638"/>
                <a:gd name="connsiteY3" fmla="*/ 582293 h 2568256"/>
                <a:gd name="connsiteX4" fmla="*/ 233363 w 528638"/>
                <a:gd name="connsiteY4" fmla="*/ 244157 h 2568256"/>
                <a:gd name="connsiteX5" fmla="*/ 47625 w 528638"/>
                <a:gd name="connsiteY5" fmla="*/ 167956 h 2568256"/>
                <a:gd name="connsiteX6" fmla="*/ 0 w 528638"/>
                <a:gd name="connsiteY6" fmla="*/ 2568256 h 2568256"/>
                <a:gd name="connsiteX7" fmla="*/ 0 w 528638"/>
                <a:gd name="connsiteY7" fmla="*/ 2568256 h 25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638" h="2568256">
                  <a:moveTo>
                    <a:pt x="528638" y="2549206"/>
                  </a:moveTo>
                  <a:cubicBezTo>
                    <a:pt x="513953" y="2244803"/>
                    <a:pt x="495300" y="1921350"/>
                    <a:pt x="476250" y="1668144"/>
                  </a:cubicBezTo>
                  <a:cubicBezTo>
                    <a:pt x="457200" y="1414938"/>
                    <a:pt x="438150" y="1210944"/>
                    <a:pt x="414337" y="1029969"/>
                  </a:cubicBezTo>
                  <a:cubicBezTo>
                    <a:pt x="390525" y="848994"/>
                    <a:pt x="363537" y="713262"/>
                    <a:pt x="333375" y="582293"/>
                  </a:cubicBezTo>
                  <a:cubicBezTo>
                    <a:pt x="303213" y="451324"/>
                    <a:pt x="280988" y="313213"/>
                    <a:pt x="233363" y="244157"/>
                  </a:cubicBezTo>
                  <a:cubicBezTo>
                    <a:pt x="185738" y="175101"/>
                    <a:pt x="86519" y="-219394"/>
                    <a:pt x="47625" y="167956"/>
                  </a:cubicBezTo>
                  <a:cubicBezTo>
                    <a:pt x="8731" y="555306"/>
                    <a:pt x="0" y="2568256"/>
                    <a:pt x="0" y="2568256"/>
                  </a:cubicBezTo>
                  <a:lnTo>
                    <a:pt x="0" y="2568256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Forma livre 10"/>
            <p:cNvSpPr/>
            <p:nvPr/>
          </p:nvSpPr>
          <p:spPr>
            <a:xfrm>
              <a:off x="4976232" y="1514084"/>
              <a:ext cx="3033712" cy="2595457"/>
            </a:xfrm>
            <a:custGeom>
              <a:avLst/>
              <a:gdLst>
                <a:gd name="connsiteX0" fmla="*/ 2700338 w 2705984"/>
                <a:gd name="connsiteY0" fmla="*/ 2095395 h 2595457"/>
                <a:gd name="connsiteX1" fmla="*/ 2652713 w 2705984"/>
                <a:gd name="connsiteY1" fmla="*/ 2014432 h 2595457"/>
                <a:gd name="connsiteX2" fmla="*/ 2314575 w 2705984"/>
                <a:gd name="connsiteY2" fmla="*/ 1481032 h 2595457"/>
                <a:gd name="connsiteX3" fmla="*/ 1919288 w 2705984"/>
                <a:gd name="connsiteY3" fmla="*/ 1123845 h 2595457"/>
                <a:gd name="connsiteX4" fmla="*/ 1576388 w 2705984"/>
                <a:gd name="connsiteY4" fmla="*/ 628545 h 2595457"/>
                <a:gd name="connsiteX5" fmla="*/ 1057275 w 2705984"/>
                <a:gd name="connsiteY5" fmla="*/ 347557 h 2595457"/>
                <a:gd name="connsiteX6" fmla="*/ 838200 w 2705984"/>
                <a:gd name="connsiteY6" fmla="*/ 114195 h 2595457"/>
                <a:gd name="connsiteX7" fmla="*/ 419100 w 2705984"/>
                <a:gd name="connsiteY7" fmla="*/ 61807 h 2595457"/>
                <a:gd name="connsiteX8" fmla="*/ 138113 w 2705984"/>
                <a:gd name="connsiteY8" fmla="*/ 985732 h 2595457"/>
                <a:gd name="connsiteX9" fmla="*/ 52388 w 2705984"/>
                <a:gd name="connsiteY9" fmla="*/ 2033482 h 2595457"/>
                <a:gd name="connsiteX10" fmla="*/ 0 w 2705984"/>
                <a:gd name="connsiteY10" fmla="*/ 2595457 h 2595457"/>
                <a:gd name="connsiteX0" fmla="*/ 2700338 w 2712072"/>
                <a:gd name="connsiteY0" fmla="*/ 2095395 h 2595457"/>
                <a:gd name="connsiteX1" fmla="*/ 2709863 w 2712072"/>
                <a:gd name="connsiteY1" fmla="*/ 2085870 h 2595457"/>
                <a:gd name="connsiteX2" fmla="*/ 2652713 w 2712072"/>
                <a:gd name="connsiteY2" fmla="*/ 2014432 h 2595457"/>
                <a:gd name="connsiteX3" fmla="*/ 2314575 w 2712072"/>
                <a:gd name="connsiteY3" fmla="*/ 1481032 h 2595457"/>
                <a:gd name="connsiteX4" fmla="*/ 1919288 w 2712072"/>
                <a:gd name="connsiteY4" fmla="*/ 1123845 h 2595457"/>
                <a:gd name="connsiteX5" fmla="*/ 1576388 w 2712072"/>
                <a:gd name="connsiteY5" fmla="*/ 628545 h 2595457"/>
                <a:gd name="connsiteX6" fmla="*/ 1057275 w 2712072"/>
                <a:gd name="connsiteY6" fmla="*/ 347557 h 2595457"/>
                <a:gd name="connsiteX7" fmla="*/ 838200 w 2712072"/>
                <a:gd name="connsiteY7" fmla="*/ 114195 h 2595457"/>
                <a:gd name="connsiteX8" fmla="*/ 419100 w 2712072"/>
                <a:gd name="connsiteY8" fmla="*/ 61807 h 2595457"/>
                <a:gd name="connsiteX9" fmla="*/ 138113 w 2712072"/>
                <a:gd name="connsiteY9" fmla="*/ 985732 h 2595457"/>
                <a:gd name="connsiteX10" fmla="*/ 52388 w 2712072"/>
                <a:gd name="connsiteY10" fmla="*/ 2033482 h 2595457"/>
                <a:gd name="connsiteX11" fmla="*/ 0 w 2712072"/>
                <a:gd name="connsiteY11" fmla="*/ 2595457 h 2595457"/>
                <a:gd name="connsiteX0" fmla="*/ 2566988 w 2710168"/>
                <a:gd name="connsiteY0" fmla="*/ 2109682 h 2595457"/>
                <a:gd name="connsiteX1" fmla="*/ 2709863 w 2710168"/>
                <a:gd name="connsiteY1" fmla="*/ 2085870 h 2595457"/>
                <a:gd name="connsiteX2" fmla="*/ 2652713 w 2710168"/>
                <a:gd name="connsiteY2" fmla="*/ 2014432 h 2595457"/>
                <a:gd name="connsiteX3" fmla="*/ 2314575 w 2710168"/>
                <a:gd name="connsiteY3" fmla="*/ 1481032 h 2595457"/>
                <a:gd name="connsiteX4" fmla="*/ 1919288 w 2710168"/>
                <a:gd name="connsiteY4" fmla="*/ 1123845 h 2595457"/>
                <a:gd name="connsiteX5" fmla="*/ 1576388 w 2710168"/>
                <a:gd name="connsiteY5" fmla="*/ 628545 h 2595457"/>
                <a:gd name="connsiteX6" fmla="*/ 1057275 w 2710168"/>
                <a:gd name="connsiteY6" fmla="*/ 347557 h 2595457"/>
                <a:gd name="connsiteX7" fmla="*/ 838200 w 2710168"/>
                <a:gd name="connsiteY7" fmla="*/ 114195 h 2595457"/>
                <a:gd name="connsiteX8" fmla="*/ 419100 w 2710168"/>
                <a:gd name="connsiteY8" fmla="*/ 61807 h 2595457"/>
                <a:gd name="connsiteX9" fmla="*/ 138113 w 2710168"/>
                <a:gd name="connsiteY9" fmla="*/ 985732 h 2595457"/>
                <a:gd name="connsiteX10" fmla="*/ 52388 w 2710168"/>
                <a:gd name="connsiteY10" fmla="*/ 2033482 h 2595457"/>
                <a:gd name="connsiteX11" fmla="*/ 0 w 2710168"/>
                <a:gd name="connsiteY11" fmla="*/ 2595457 h 2595457"/>
                <a:gd name="connsiteX0" fmla="*/ 3057525 w 3057530"/>
                <a:gd name="connsiteY0" fmla="*/ 2276370 h 2595457"/>
                <a:gd name="connsiteX1" fmla="*/ 2709863 w 3057530"/>
                <a:gd name="connsiteY1" fmla="*/ 2085870 h 2595457"/>
                <a:gd name="connsiteX2" fmla="*/ 2652713 w 3057530"/>
                <a:gd name="connsiteY2" fmla="*/ 2014432 h 2595457"/>
                <a:gd name="connsiteX3" fmla="*/ 2314575 w 3057530"/>
                <a:gd name="connsiteY3" fmla="*/ 1481032 h 2595457"/>
                <a:gd name="connsiteX4" fmla="*/ 1919288 w 3057530"/>
                <a:gd name="connsiteY4" fmla="*/ 1123845 h 2595457"/>
                <a:gd name="connsiteX5" fmla="*/ 1576388 w 3057530"/>
                <a:gd name="connsiteY5" fmla="*/ 628545 h 2595457"/>
                <a:gd name="connsiteX6" fmla="*/ 1057275 w 3057530"/>
                <a:gd name="connsiteY6" fmla="*/ 347557 h 2595457"/>
                <a:gd name="connsiteX7" fmla="*/ 838200 w 3057530"/>
                <a:gd name="connsiteY7" fmla="*/ 114195 h 2595457"/>
                <a:gd name="connsiteX8" fmla="*/ 419100 w 3057530"/>
                <a:gd name="connsiteY8" fmla="*/ 61807 h 2595457"/>
                <a:gd name="connsiteX9" fmla="*/ 138113 w 3057530"/>
                <a:gd name="connsiteY9" fmla="*/ 985732 h 2595457"/>
                <a:gd name="connsiteX10" fmla="*/ 52388 w 3057530"/>
                <a:gd name="connsiteY10" fmla="*/ 2033482 h 2595457"/>
                <a:gd name="connsiteX11" fmla="*/ 0 w 3057530"/>
                <a:gd name="connsiteY11" fmla="*/ 2595457 h 2595457"/>
                <a:gd name="connsiteX0" fmla="*/ 3040856 w 3040861"/>
                <a:gd name="connsiteY0" fmla="*/ 2264464 h 2595457"/>
                <a:gd name="connsiteX1" fmla="*/ 2709863 w 3040861"/>
                <a:gd name="connsiteY1" fmla="*/ 2085870 h 2595457"/>
                <a:gd name="connsiteX2" fmla="*/ 2652713 w 3040861"/>
                <a:gd name="connsiteY2" fmla="*/ 2014432 h 2595457"/>
                <a:gd name="connsiteX3" fmla="*/ 2314575 w 3040861"/>
                <a:gd name="connsiteY3" fmla="*/ 1481032 h 2595457"/>
                <a:gd name="connsiteX4" fmla="*/ 1919288 w 3040861"/>
                <a:gd name="connsiteY4" fmla="*/ 1123845 h 2595457"/>
                <a:gd name="connsiteX5" fmla="*/ 1576388 w 3040861"/>
                <a:gd name="connsiteY5" fmla="*/ 628545 h 2595457"/>
                <a:gd name="connsiteX6" fmla="*/ 1057275 w 3040861"/>
                <a:gd name="connsiteY6" fmla="*/ 347557 h 2595457"/>
                <a:gd name="connsiteX7" fmla="*/ 838200 w 3040861"/>
                <a:gd name="connsiteY7" fmla="*/ 114195 h 2595457"/>
                <a:gd name="connsiteX8" fmla="*/ 419100 w 3040861"/>
                <a:gd name="connsiteY8" fmla="*/ 61807 h 2595457"/>
                <a:gd name="connsiteX9" fmla="*/ 138113 w 3040861"/>
                <a:gd name="connsiteY9" fmla="*/ 985732 h 2595457"/>
                <a:gd name="connsiteX10" fmla="*/ 52388 w 3040861"/>
                <a:gd name="connsiteY10" fmla="*/ 2033482 h 2595457"/>
                <a:gd name="connsiteX11" fmla="*/ 0 w 3040861"/>
                <a:gd name="connsiteY11" fmla="*/ 2595457 h 2595457"/>
                <a:gd name="connsiteX0" fmla="*/ 3040856 w 3040856"/>
                <a:gd name="connsiteY0" fmla="*/ 2264464 h 2595457"/>
                <a:gd name="connsiteX1" fmla="*/ 2652713 w 3040856"/>
                <a:gd name="connsiteY1" fmla="*/ 2014432 h 2595457"/>
                <a:gd name="connsiteX2" fmla="*/ 2314575 w 3040856"/>
                <a:gd name="connsiteY2" fmla="*/ 1481032 h 2595457"/>
                <a:gd name="connsiteX3" fmla="*/ 1919288 w 3040856"/>
                <a:gd name="connsiteY3" fmla="*/ 1123845 h 2595457"/>
                <a:gd name="connsiteX4" fmla="*/ 1576388 w 3040856"/>
                <a:gd name="connsiteY4" fmla="*/ 628545 h 2595457"/>
                <a:gd name="connsiteX5" fmla="*/ 1057275 w 3040856"/>
                <a:gd name="connsiteY5" fmla="*/ 347557 h 2595457"/>
                <a:gd name="connsiteX6" fmla="*/ 838200 w 3040856"/>
                <a:gd name="connsiteY6" fmla="*/ 114195 h 2595457"/>
                <a:gd name="connsiteX7" fmla="*/ 419100 w 3040856"/>
                <a:gd name="connsiteY7" fmla="*/ 61807 h 2595457"/>
                <a:gd name="connsiteX8" fmla="*/ 138113 w 3040856"/>
                <a:gd name="connsiteY8" fmla="*/ 985732 h 2595457"/>
                <a:gd name="connsiteX9" fmla="*/ 52388 w 3040856"/>
                <a:gd name="connsiteY9" fmla="*/ 2033482 h 2595457"/>
                <a:gd name="connsiteX10" fmla="*/ 0 w 3040856"/>
                <a:gd name="connsiteY10" fmla="*/ 2595457 h 2595457"/>
                <a:gd name="connsiteX0" fmla="*/ 3040856 w 3040856"/>
                <a:gd name="connsiteY0" fmla="*/ 2216839 h 2595457"/>
                <a:gd name="connsiteX1" fmla="*/ 2652713 w 3040856"/>
                <a:gd name="connsiteY1" fmla="*/ 2014432 h 2595457"/>
                <a:gd name="connsiteX2" fmla="*/ 2314575 w 3040856"/>
                <a:gd name="connsiteY2" fmla="*/ 1481032 h 2595457"/>
                <a:gd name="connsiteX3" fmla="*/ 1919288 w 3040856"/>
                <a:gd name="connsiteY3" fmla="*/ 1123845 h 2595457"/>
                <a:gd name="connsiteX4" fmla="*/ 1576388 w 3040856"/>
                <a:gd name="connsiteY4" fmla="*/ 628545 h 2595457"/>
                <a:gd name="connsiteX5" fmla="*/ 1057275 w 3040856"/>
                <a:gd name="connsiteY5" fmla="*/ 347557 h 2595457"/>
                <a:gd name="connsiteX6" fmla="*/ 838200 w 3040856"/>
                <a:gd name="connsiteY6" fmla="*/ 114195 h 2595457"/>
                <a:gd name="connsiteX7" fmla="*/ 419100 w 3040856"/>
                <a:gd name="connsiteY7" fmla="*/ 61807 h 2595457"/>
                <a:gd name="connsiteX8" fmla="*/ 138113 w 3040856"/>
                <a:gd name="connsiteY8" fmla="*/ 985732 h 2595457"/>
                <a:gd name="connsiteX9" fmla="*/ 52388 w 3040856"/>
                <a:gd name="connsiteY9" fmla="*/ 2033482 h 2595457"/>
                <a:gd name="connsiteX10" fmla="*/ 0 w 3040856"/>
                <a:gd name="connsiteY10" fmla="*/ 2595457 h 2595457"/>
                <a:gd name="connsiteX0" fmla="*/ 3040856 w 3040856"/>
                <a:gd name="connsiteY0" fmla="*/ 2216839 h 2595457"/>
                <a:gd name="connsiteX1" fmla="*/ 2652713 w 3040856"/>
                <a:gd name="connsiteY1" fmla="*/ 2014432 h 2595457"/>
                <a:gd name="connsiteX2" fmla="*/ 2314575 w 3040856"/>
                <a:gd name="connsiteY2" fmla="*/ 1481032 h 2595457"/>
                <a:gd name="connsiteX3" fmla="*/ 1919288 w 3040856"/>
                <a:gd name="connsiteY3" fmla="*/ 1123845 h 2595457"/>
                <a:gd name="connsiteX4" fmla="*/ 1576388 w 3040856"/>
                <a:gd name="connsiteY4" fmla="*/ 628545 h 2595457"/>
                <a:gd name="connsiteX5" fmla="*/ 1057275 w 3040856"/>
                <a:gd name="connsiteY5" fmla="*/ 347557 h 2595457"/>
                <a:gd name="connsiteX6" fmla="*/ 838200 w 3040856"/>
                <a:gd name="connsiteY6" fmla="*/ 114195 h 2595457"/>
                <a:gd name="connsiteX7" fmla="*/ 419100 w 3040856"/>
                <a:gd name="connsiteY7" fmla="*/ 61807 h 2595457"/>
                <a:gd name="connsiteX8" fmla="*/ 138113 w 3040856"/>
                <a:gd name="connsiteY8" fmla="*/ 985732 h 2595457"/>
                <a:gd name="connsiteX9" fmla="*/ 52388 w 3040856"/>
                <a:gd name="connsiteY9" fmla="*/ 2033482 h 2595457"/>
                <a:gd name="connsiteX10" fmla="*/ 0 w 3040856"/>
                <a:gd name="connsiteY10" fmla="*/ 2595457 h 2595457"/>
                <a:gd name="connsiteX0" fmla="*/ 3033712 w 3033712"/>
                <a:gd name="connsiteY0" fmla="*/ 2216839 h 2595457"/>
                <a:gd name="connsiteX1" fmla="*/ 2645569 w 3033712"/>
                <a:gd name="connsiteY1" fmla="*/ 2014432 h 2595457"/>
                <a:gd name="connsiteX2" fmla="*/ 2307431 w 3033712"/>
                <a:gd name="connsiteY2" fmla="*/ 1481032 h 2595457"/>
                <a:gd name="connsiteX3" fmla="*/ 1912144 w 3033712"/>
                <a:gd name="connsiteY3" fmla="*/ 1123845 h 2595457"/>
                <a:gd name="connsiteX4" fmla="*/ 1569244 w 3033712"/>
                <a:gd name="connsiteY4" fmla="*/ 628545 h 2595457"/>
                <a:gd name="connsiteX5" fmla="*/ 1050131 w 3033712"/>
                <a:gd name="connsiteY5" fmla="*/ 347557 h 2595457"/>
                <a:gd name="connsiteX6" fmla="*/ 831056 w 3033712"/>
                <a:gd name="connsiteY6" fmla="*/ 114195 h 2595457"/>
                <a:gd name="connsiteX7" fmla="*/ 411956 w 3033712"/>
                <a:gd name="connsiteY7" fmla="*/ 61807 h 2595457"/>
                <a:gd name="connsiteX8" fmla="*/ 130969 w 3033712"/>
                <a:gd name="connsiteY8" fmla="*/ 985732 h 2595457"/>
                <a:gd name="connsiteX9" fmla="*/ 45244 w 3033712"/>
                <a:gd name="connsiteY9" fmla="*/ 2033482 h 2595457"/>
                <a:gd name="connsiteX10" fmla="*/ 0 w 3033712"/>
                <a:gd name="connsiteY10" fmla="*/ 2595457 h 259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33712" h="2595457">
                  <a:moveTo>
                    <a:pt x="3033712" y="2216839"/>
                  </a:moveTo>
                  <a:cubicBezTo>
                    <a:pt x="2933799" y="2181418"/>
                    <a:pt x="2766616" y="2137066"/>
                    <a:pt x="2645569" y="2014432"/>
                  </a:cubicBezTo>
                  <a:cubicBezTo>
                    <a:pt x="2524522" y="1891798"/>
                    <a:pt x="2429669" y="1629463"/>
                    <a:pt x="2307431" y="1481032"/>
                  </a:cubicBezTo>
                  <a:cubicBezTo>
                    <a:pt x="2185193" y="1332601"/>
                    <a:pt x="2035175" y="1265926"/>
                    <a:pt x="1912144" y="1123845"/>
                  </a:cubicBezTo>
                  <a:cubicBezTo>
                    <a:pt x="1789113" y="981764"/>
                    <a:pt x="1712913" y="757926"/>
                    <a:pt x="1569244" y="628545"/>
                  </a:cubicBezTo>
                  <a:cubicBezTo>
                    <a:pt x="1425575" y="499164"/>
                    <a:pt x="1173162" y="433282"/>
                    <a:pt x="1050131" y="347557"/>
                  </a:cubicBezTo>
                  <a:cubicBezTo>
                    <a:pt x="927100" y="261832"/>
                    <a:pt x="937418" y="161820"/>
                    <a:pt x="831056" y="114195"/>
                  </a:cubicBezTo>
                  <a:cubicBezTo>
                    <a:pt x="724694" y="66570"/>
                    <a:pt x="528637" y="-83449"/>
                    <a:pt x="411956" y="61807"/>
                  </a:cubicBezTo>
                  <a:cubicBezTo>
                    <a:pt x="295275" y="207063"/>
                    <a:pt x="192088" y="657119"/>
                    <a:pt x="130969" y="985732"/>
                  </a:cubicBezTo>
                  <a:cubicBezTo>
                    <a:pt x="69850" y="1314344"/>
                    <a:pt x="67072" y="1765194"/>
                    <a:pt x="45244" y="2033482"/>
                  </a:cubicBezTo>
                  <a:cubicBezTo>
                    <a:pt x="23416" y="2301770"/>
                    <a:pt x="14684" y="2448613"/>
                    <a:pt x="0" y="259545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Forma livre 11"/>
            <p:cNvSpPr/>
            <p:nvPr/>
          </p:nvSpPr>
          <p:spPr>
            <a:xfrm>
              <a:off x="1954408" y="3947155"/>
              <a:ext cx="2405081" cy="167149"/>
            </a:xfrm>
            <a:custGeom>
              <a:avLst/>
              <a:gdLst>
                <a:gd name="connsiteX0" fmla="*/ 0 w 2090737"/>
                <a:gd name="connsiteY0" fmla="*/ 24273 h 167148"/>
                <a:gd name="connsiteX1" fmla="*/ 419100 w 2090737"/>
                <a:gd name="connsiteY1" fmla="*/ 38560 h 167148"/>
                <a:gd name="connsiteX2" fmla="*/ 800100 w 2090737"/>
                <a:gd name="connsiteY2" fmla="*/ 460 h 167148"/>
                <a:gd name="connsiteX3" fmla="*/ 1219200 w 2090737"/>
                <a:gd name="connsiteY3" fmla="*/ 43323 h 167148"/>
                <a:gd name="connsiteX4" fmla="*/ 1562100 w 2090737"/>
                <a:gd name="connsiteY4" fmla="*/ 460 h 167148"/>
                <a:gd name="connsiteX5" fmla="*/ 1928812 w 2090737"/>
                <a:gd name="connsiteY5" fmla="*/ 19510 h 167148"/>
                <a:gd name="connsiteX6" fmla="*/ 2047875 w 2090737"/>
                <a:gd name="connsiteY6" fmla="*/ 24273 h 167148"/>
                <a:gd name="connsiteX7" fmla="*/ 2090737 w 2090737"/>
                <a:gd name="connsiteY7" fmla="*/ 167148 h 167148"/>
                <a:gd name="connsiteX8" fmla="*/ 2090737 w 2090737"/>
                <a:gd name="connsiteY8" fmla="*/ 167148 h 167148"/>
                <a:gd name="connsiteX0" fmla="*/ 42456 w 2133193"/>
                <a:gd name="connsiteY0" fmla="*/ 24273 h 167148"/>
                <a:gd name="connsiteX1" fmla="*/ 28168 w 2133193"/>
                <a:gd name="connsiteY1" fmla="*/ 19510 h 167148"/>
                <a:gd name="connsiteX2" fmla="*/ 461556 w 2133193"/>
                <a:gd name="connsiteY2" fmla="*/ 38560 h 167148"/>
                <a:gd name="connsiteX3" fmla="*/ 842556 w 2133193"/>
                <a:gd name="connsiteY3" fmla="*/ 460 h 167148"/>
                <a:gd name="connsiteX4" fmla="*/ 1261656 w 2133193"/>
                <a:gd name="connsiteY4" fmla="*/ 43323 h 167148"/>
                <a:gd name="connsiteX5" fmla="*/ 1604556 w 2133193"/>
                <a:gd name="connsiteY5" fmla="*/ 460 h 167148"/>
                <a:gd name="connsiteX6" fmla="*/ 1971268 w 2133193"/>
                <a:gd name="connsiteY6" fmla="*/ 19510 h 167148"/>
                <a:gd name="connsiteX7" fmla="*/ 2090331 w 2133193"/>
                <a:gd name="connsiteY7" fmla="*/ 24273 h 167148"/>
                <a:gd name="connsiteX8" fmla="*/ 2133193 w 2133193"/>
                <a:gd name="connsiteY8" fmla="*/ 167148 h 167148"/>
                <a:gd name="connsiteX9" fmla="*/ 2133193 w 2133193"/>
                <a:gd name="connsiteY9" fmla="*/ 167148 h 167148"/>
                <a:gd name="connsiteX0" fmla="*/ 148098 w 2119773"/>
                <a:gd name="connsiteY0" fmla="*/ 4 h 247654"/>
                <a:gd name="connsiteX1" fmla="*/ 14748 w 2119773"/>
                <a:gd name="connsiteY1" fmla="*/ 100016 h 247654"/>
                <a:gd name="connsiteX2" fmla="*/ 448136 w 2119773"/>
                <a:gd name="connsiteY2" fmla="*/ 119066 h 247654"/>
                <a:gd name="connsiteX3" fmla="*/ 829136 w 2119773"/>
                <a:gd name="connsiteY3" fmla="*/ 80966 h 247654"/>
                <a:gd name="connsiteX4" fmla="*/ 1248236 w 2119773"/>
                <a:gd name="connsiteY4" fmla="*/ 123829 h 247654"/>
                <a:gd name="connsiteX5" fmla="*/ 1591136 w 2119773"/>
                <a:gd name="connsiteY5" fmla="*/ 80966 h 247654"/>
                <a:gd name="connsiteX6" fmla="*/ 1957848 w 2119773"/>
                <a:gd name="connsiteY6" fmla="*/ 100016 h 247654"/>
                <a:gd name="connsiteX7" fmla="*/ 2076911 w 2119773"/>
                <a:gd name="connsiteY7" fmla="*/ 104779 h 247654"/>
                <a:gd name="connsiteX8" fmla="*/ 2119773 w 2119773"/>
                <a:gd name="connsiteY8" fmla="*/ 247654 h 247654"/>
                <a:gd name="connsiteX9" fmla="*/ 2119773 w 2119773"/>
                <a:gd name="connsiteY9" fmla="*/ 247654 h 247654"/>
                <a:gd name="connsiteX0" fmla="*/ 18 w 2405081"/>
                <a:gd name="connsiteY0" fmla="*/ 52849 h 167149"/>
                <a:gd name="connsiteX1" fmla="*/ 300056 w 2405081"/>
                <a:gd name="connsiteY1" fmla="*/ 19511 h 167149"/>
                <a:gd name="connsiteX2" fmla="*/ 733444 w 2405081"/>
                <a:gd name="connsiteY2" fmla="*/ 38561 h 167149"/>
                <a:gd name="connsiteX3" fmla="*/ 1114444 w 2405081"/>
                <a:gd name="connsiteY3" fmla="*/ 461 h 167149"/>
                <a:gd name="connsiteX4" fmla="*/ 1533544 w 2405081"/>
                <a:gd name="connsiteY4" fmla="*/ 43324 h 167149"/>
                <a:gd name="connsiteX5" fmla="*/ 1876444 w 2405081"/>
                <a:gd name="connsiteY5" fmla="*/ 461 h 167149"/>
                <a:gd name="connsiteX6" fmla="*/ 2243156 w 2405081"/>
                <a:gd name="connsiteY6" fmla="*/ 19511 h 167149"/>
                <a:gd name="connsiteX7" fmla="*/ 2362219 w 2405081"/>
                <a:gd name="connsiteY7" fmla="*/ 24274 h 167149"/>
                <a:gd name="connsiteX8" fmla="*/ 2405081 w 2405081"/>
                <a:gd name="connsiteY8" fmla="*/ 167149 h 167149"/>
                <a:gd name="connsiteX9" fmla="*/ 2405081 w 2405081"/>
                <a:gd name="connsiteY9" fmla="*/ 167149 h 16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5081" h="167149">
                  <a:moveTo>
                    <a:pt x="18" y="52849"/>
                  </a:moveTo>
                  <a:cubicBezTo>
                    <a:pt x="-2363" y="52055"/>
                    <a:pt x="230206" y="17130"/>
                    <a:pt x="300056" y="19511"/>
                  </a:cubicBezTo>
                  <a:cubicBezTo>
                    <a:pt x="369906" y="21892"/>
                    <a:pt x="597713" y="41736"/>
                    <a:pt x="733444" y="38561"/>
                  </a:cubicBezTo>
                  <a:cubicBezTo>
                    <a:pt x="869175" y="35386"/>
                    <a:pt x="981094" y="-333"/>
                    <a:pt x="1114444" y="461"/>
                  </a:cubicBezTo>
                  <a:cubicBezTo>
                    <a:pt x="1247794" y="1255"/>
                    <a:pt x="1406544" y="43324"/>
                    <a:pt x="1533544" y="43324"/>
                  </a:cubicBezTo>
                  <a:cubicBezTo>
                    <a:pt x="1660544" y="43324"/>
                    <a:pt x="1758175" y="4430"/>
                    <a:pt x="1876444" y="461"/>
                  </a:cubicBezTo>
                  <a:cubicBezTo>
                    <a:pt x="1994713" y="-3508"/>
                    <a:pt x="2243156" y="19511"/>
                    <a:pt x="2243156" y="19511"/>
                  </a:cubicBezTo>
                  <a:cubicBezTo>
                    <a:pt x="2324119" y="23480"/>
                    <a:pt x="2335231" y="-332"/>
                    <a:pt x="2362219" y="24274"/>
                  </a:cubicBezTo>
                  <a:cubicBezTo>
                    <a:pt x="2389207" y="48880"/>
                    <a:pt x="2405081" y="167149"/>
                    <a:pt x="2405081" y="167149"/>
                  </a:cubicBezTo>
                  <a:lnTo>
                    <a:pt x="2405081" y="167149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Forma livre 12"/>
            <p:cNvSpPr/>
            <p:nvPr/>
          </p:nvSpPr>
          <p:spPr>
            <a:xfrm>
              <a:off x="4445213" y="1111547"/>
              <a:ext cx="569119" cy="3002757"/>
            </a:xfrm>
            <a:custGeom>
              <a:avLst/>
              <a:gdLst>
                <a:gd name="connsiteX0" fmla="*/ 0 w 576090"/>
                <a:gd name="connsiteY0" fmla="*/ 3224213 h 3224213"/>
                <a:gd name="connsiteX1" fmla="*/ 42863 w 576090"/>
                <a:gd name="connsiteY1" fmla="*/ 3095625 h 3224213"/>
                <a:gd name="connsiteX2" fmla="*/ 195263 w 576090"/>
                <a:gd name="connsiteY2" fmla="*/ 3062288 h 3224213"/>
                <a:gd name="connsiteX3" fmla="*/ 385763 w 576090"/>
                <a:gd name="connsiteY3" fmla="*/ 2928938 h 3224213"/>
                <a:gd name="connsiteX4" fmla="*/ 509588 w 576090"/>
                <a:gd name="connsiteY4" fmla="*/ 2443163 h 3224213"/>
                <a:gd name="connsiteX5" fmla="*/ 571500 w 576090"/>
                <a:gd name="connsiteY5" fmla="*/ 533400 h 3224213"/>
                <a:gd name="connsiteX6" fmla="*/ 566738 w 576090"/>
                <a:gd name="connsiteY6" fmla="*/ 0 h 3224213"/>
                <a:gd name="connsiteX0" fmla="*/ 0 w 571500"/>
                <a:gd name="connsiteY0" fmla="*/ 2690813 h 2690813"/>
                <a:gd name="connsiteX1" fmla="*/ 42863 w 571500"/>
                <a:gd name="connsiteY1" fmla="*/ 2562225 h 2690813"/>
                <a:gd name="connsiteX2" fmla="*/ 195263 w 571500"/>
                <a:gd name="connsiteY2" fmla="*/ 2528888 h 2690813"/>
                <a:gd name="connsiteX3" fmla="*/ 385763 w 571500"/>
                <a:gd name="connsiteY3" fmla="*/ 2395538 h 2690813"/>
                <a:gd name="connsiteX4" fmla="*/ 509588 w 571500"/>
                <a:gd name="connsiteY4" fmla="*/ 1909763 h 2690813"/>
                <a:gd name="connsiteX5" fmla="*/ 571500 w 571500"/>
                <a:gd name="connsiteY5" fmla="*/ 0 h 2690813"/>
                <a:gd name="connsiteX0" fmla="*/ 0 w 569119"/>
                <a:gd name="connsiteY0" fmla="*/ 3002757 h 3002757"/>
                <a:gd name="connsiteX1" fmla="*/ 42863 w 569119"/>
                <a:gd name="connsiteY1" fmla="*/ 2874169 h 3002757"/>
                <a:gd name="connsiteX2" fmla="*/ 195263 w 569119"/>
                <a:gd name="connsiteY2" fmla="*/ 2840832 h 3002757"/>
                <a:gd name="connsiteX3" fmla="*/ 385763 w 569119"/>
                <a:gd name="connsiteY3" fmla="*/ 2707482 h 3002757"/>
                <a:gd name="connsiteX4" fmla="*/ 509588 w 569119"/>
                <a:gd name="connsiteY4" fmla="*/ 2221707 h 3002757"/>
                <a:gd name="connsiteX5" fmla="*/ 569119 w 569119"/>
                <a:gd name="connsiteY5" fmla="*/ 0 h 300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119" h="3002757">
                  <a:moveTo>
                    <a:pt x="0" y="3002757"/>
                  </a:moveTo>
                  <a:cubicBezTo>
                    <a:pt x="5159" y="2951956"/>
                    <a:pt x="10319" y="2901156"/>
                    <a:pt x="42863" y="2874169"/>
                  </a:cubicBezTo>
                  <a:cubicBezTo>
                    <a:pt x="75407" y="2847182"/>
                    <a:pt x="138113" y="2868613"/>
                    <a:pt x="195263" y="2840832"/>
                  </a:cubicBezTo>
                  <a:cubicBezTo>
                    <a:pt x="252413" y="2813051"/>
                    <a:pt x="333376" y="2810669"/>
                    <a:pt x="385763" y="2707482"/>
                  </a:cubicBezTo>
                  <a:cubicBezTo>
                    <a:pt x="438150" y="2604295"/>
                    <a:pt x="479029" y="2672954"/>
                    <a:pt x="509588" y="2221707"/>
                  </a:cubicBezTo>
                  <a:cubicBezTo>
                    <a:pt x="540147" y="1770460"/>
                    <a:pt x="559594" y="407194"/>
                    <a:pt x="569119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Forma livre 13"/>
            <p:cNvSpPr/>
            <p:nvPr/>
          </p:nvSpPr>
          <p:spPr>
            <a:xfrm>
              <a:off x="5014332" y="1106785"/>
              <a:ext cx="2997993" cy="2871469"/>
            </a:xfrm>
            <a:custGeom>
              <a:avLst/>
              <a:gdLst>
                <a:gd name="connsiteX0" fmla="*/ 0 w 2652713"/>
                <a:gd name="connsiteY0" fmla="*/ 0 h 2559526"/>
                <a:gd name="connsiteX1" fmla="*/ 57150 w 2652713"/>
                <a:gd name="connsiteY1" fmla="*/ 1833562 h 2559526"/>
                <a:gd name="connsiteX2" fmla="*/ 209550 w 2652713"/>
                <a:gd name="connsiteY2" fmla="*/ 2443162 h 2559526"/>
                <a:gd name="connsiteX3" fmla="*/ 866775 w 2652713"/>
                <a:gd name="connsiteY3" fmla="*/ 2557462 h 2559526"/>
                <a:gd name="connsiteX4" fmla="*/ 1300163 w 2652713"/>
                <a:gd name="connsiteY4" fmla="*/ 2519362 h 2559526"/>
                <a:gd name="connsiteX5" fmla="*/ 1900238 w 2652713"/>
                <a:gd name="connsiteY5" fmla="*/ 2552700 h 2559526"/>
                <a:gd name="connsiteX6" fmla="*/ 2252663 w 2652713"/>
                <a:gd name="connsiteY6" fmla="*/ 2509837 h 2559526"/>
                <a:gd name="connsiteX7" fmla="*/ 2652713 w 2652713"/>
                <a:gd name="connsiteY7" fmla="*/ 2557462 h 2559526"/>
                <a:gd name="connsiteX0" fmla="*/ 0 w 2683750"/>
                <a:gd name="connsiteY0" fmla="*/ 0 h 2560989"/>
                <a:gd name="connsiteX1" fmla="*/ 57150 w 2683750"/>
                <a:gd name="connsiteY1" fmla="*/ 1833562 h 2560989"/>
                <a:gd name="connsiteX2" fmla="*/ 209550 w 2683750"/>
                <a:gd name="connsiteY2" fmla="*/ 2443162 h 2560989"/>
                <a:gd name="connsiteX3" fmla="*/ 866775 w 2683750"/>
                <a:gd name="connsiteY3" fmla="*/ 2557462 h 2560989"/>
                <a:gd name="connsiteX4" fmla="*/ 1300163 w 2683750"/>
                <a:gd name="connsiteY4" fmla="*/ 2519362 h 2560989"/>
                <a:gd name="connsiteX5" fmla="*/ 1900238 w 2683750"/>
                <a:gd name="connsiteY5" fmla="*/ 2552700 h 2560989"/>
                <a:gd name="connsiteX6" fmla="*/ 2252663 w 2683750"/>
                <a:gd name="connsiteY6" fmla="*/ 2509837 h 2560989"/>
                <a:gd name="connsiteX7" fmla="*/ 2652713 w 2683750"/>
                <a:gd name="connsiteY7" fmla="*/ 2557462 h 2560989"/>
                <a:gd name="connsiteX8" fmla="*/ 2657475 w 2683750"/>
                <a:gd name="connsiteY8" fmla="*/ 2557462 h 2560989"/>
                <a:gd name="connsiteX0" fmla="*/ 0 w 2657475"/>
                <a:gd name="connsiteY0" fmla="*/ 0 h 2559526"/>
                <a:gd name="connsiteX1" fmla="*/ 57150 w 2657475"/>
                <a:gd name="connsiteY1" fmla="*/ 1833562 h 2559526"/>
                <a:gd name="connsiteX2" fmla="*/ 209550 w 2657475"/>
                <a:gd name="connsiteY2" fmla="*/ 2443162 h 2559526"/>
                <a:gd name="connsiteX3" fmla="*/ 866775 w 2657475"/>
                <a:gd name="connsiteY3" fmla="*/ 2557462 h 2559526"/>
                <a:gd name="connsiteX4" fmla="*/ 1300163 w 2657475"/>
                <a:gd name="connsiteY4" fmla="*/ 2519362 h 2559526"/>
                <a:gd name="connsiteX5" fmla="*/ 1900238 w 2657475"/>
                <a:gd name="connsiteY5" fmla="*/ 2552700 h 2559526"/>
                <a:gd name="connsiteX6" fmla="*/ 2252663 w 2657475"/>
                <a:gd name="connsiteY6" fmla="*/ 2509837 h 2559526"/>
                <a:gd name="connsiteX7" fmla="*/ 2528888 w 2657475"/>
                <a:gd name="connsiteY7" fmla="*/ 2500312 h 2559526"/>
                <a:gd name="connsiteX8" fmla="*/ 2657475 w 2657475"/>
                <a:gd name="connsiteY8" fmla="*/ 2557462 h 2559526"/>
                <a:gd name="connsiteX0" fmla="*/ 0 w 3028950"/>
                <a:gd name="connsiteY0" fmla="*/ 0 h 2590799"/>
                <a:gd name="connsiteX1" fmla="*/ 57150 w 3028950"/>
                <a:gd name="connsiteY1" fmla="*/ 1833562 h 2590799"/>
                <a:gd name="connsiteX2" fmla="*/ 209550 w 3028950"/>
                <a:gd name="connsiteY2" fmla="*/ 2443162 h 2590799"/>
                <a:gd name="connsiteX3" fmla="*/ 866775 w 3028950"/>
                <a:gd name="connsiteY3" fmla="*/ 2557462 h 2590799"/>
                <a:gd name="connsiteX4" fmla="*/ 1300163 w 3028950"/>
                <a:gd name="connsiteY4" fmla="*/ 2519362 h 2590799"/>
                <a:gd name="connsiteX5" fmla="*/ 1900238 w 3028950"/>
                <a:gd name="connsiteY5" fmla="*/ 2552700 h 2590799"/>
                <a:gd name="connsiteX6" fmla="*/ 2252663 w 3028950"/>
                <a:gd name="connsiteY6" fmla="*/ 2509837 h 2590799"/>
                <a:gd name="connsiteX7" fmla="*/ 2528888 w 3028950"/>
                <a:gd name="connsiteY7" fmla="*/ 2500312 h 2590799"/>
                <a:gd name="connsiteX8" fmla="*/ 3028950 w 3028950"/>
                <a:gd name="connsiteY8" fmla="*/ 2590799 h 2590799"/>
                <a:gd name="connsiteX0" fmla="*/ 0 w 3028950"/>
                <a:gd name="connsiteY0" fmla="*/ 0 h 2590799"/>
                <a:gd name="connsiteX1" fmla="*/ 57150 w 3028950"/>
                <a:gd name="connsiteY1" fmla="*/ 1833562 h 2590799"/>
                <a:gd name="connsiteX2" fmla="*/ 209550 w 3028950"/>
                <a:gd name="connsiteY2" fmla="*/ 2443162 h 2590799"/>
                <a:gd name="connsiteX3" fmla="*/ 866775 w 3028950"/>
                <a:gd name="connsiteY3" fmla="*/ 2557462 h 2590799"/>
                <a:gd name="connsiteX4" fmla="*/ 1300163 w 3028950"/>
                <a:gd name="connsiteY4" fmla="*/ 2519362 h 2590799"/>
                <a:gd name="connsiteX5" fmla="*/ 1900238 w 3028950"/>
                <a:gd name="connsiteY5" fmla="*/ 2552700 h 2590799"/>
                <a:gd name="connsiteX6" fmla="*/ 2252663 w 3028950"/>
                <a:gd name="connsiteY6" fmla="*/ 2509837 h 2590799"/>
                <a:gd name="connsiteX7" fmla="*/ 2576513 w 3028950"/>
                <a:gd name="connsiteY7" fmla="*/ 2538412 h 2590799"/>
                <a:gd name="connsiteX8" fmla="*/ 3028950 w 3028950"/>
                <a:gd name="connsiteY8" fmla="*/ 2590799 h 2590799"/>
                <a:gd name="connsiteX0" fmla="*/ 0 w 3048000"/>
                <a:gd name="connsiteY0" fmla="*/ 0 h 2586037"/>
                <a:gd name="connsiteX1" fmla="*/ 57150 w 3048000"/>
                <a:gd name="connsiteY1" fmla="*/ 1833562 h 2586037"/>
                <a:gd name="connsiteX2" fmla="*/ 209550 w 3048000"/>
                <a:gd name="connsiteY2" fmla="*/ 2443162 h 2586037"/>
                <a:gd name="connsiteX3" fmla="*/ 866775 w 3048000"/>
                <a:gd name="connsiteY3" fmla="*/ 2557462 h 2586037"/>
                <a:gd name="connsiteX4" fmla="*/ 1300163 w 3048000"/>
                <a:gd name="connsiteY4" fmla="*/ 2519362 h 2586037"/>
                <a:gd name="connsiteX5" fmla="*/ 1900238 w 3048000"/>
                <a:gd name="connsiteY5" fmla="*/ 2552700 h 2586037"/>
                <a:gd name="connsiteX6" fmla="*/ 2252663 w 3048000"/>
                <a:gd name="connsiteY6" fmla="*/ 2509837 h 2586037"/>
                <a:gd name="connsiteX7" fmla="*/ 2576513 w 3048000"/>
                <a:gd name="connsiteY7" fmla="*/ 2538412 h 2586037"/>
                <a:gd name="connsiteX8" fmla="*/ 3048000 w 3048000"/>
                <a:gd name="connsiteY8" fmla="*/ 2586037 h 2586037"/>
                <a:gd name="connsiteX0" fmla="*/ 0 w 3024187"/>
                <a:gd name="connsiteY0" fmla="*/ 0 h 2586037"/>
                <a:gd name="connsiteX1" fmla="*/ 57150 w 3024187"/>
                <a:gd name="connsiteY1" fmla="*/ 1833562 h 2586037"/>
                <a:gd name="connsiteX2" fmla="*/ 209550 w 3024187"/>
                <a:gd name="connsiteY2" fmla="*/ 2443162 h 2586037"/>
                <a:gd name="connsiteX3" fmla="*/ 866775 w 3024187"/>
                <a:gd name="connsiteY3" fmla="*/ 2557462 h 2586037"/>
                <a:gd name="connsiteX4" fmla="*/ 1300163 w 3024187"/>
                <a:gd name="connsiteY4" fmla="*/ 2519362 h 2586037"/>
                <a:gd name="connsiteX5" fmla="*/ 1900238 w 3024187"/>
                <a:gd name="connsiteY5" fmla="*/ 2552700 h 2586037"/>
                <a:gd name="connsiteX6" fmla="*/ 2252663 w 3024187"/>
                <a:gd name="connsiteY6" fmla="*/ 2509837 h 2586037"/>
                <a:gd name="connsiteX7" fmla="*/ 2576513 w 3024187"/>
                <a:gd name="connsiteY7" fmla="*/ 2538412 h 2586037"/>
                <a:gd name="connsiteX8" fmla="*/ 3024187 w 3024187"/>
                <a:gd name="connsiteY8" fmla="*/ 2586037 h 2586037"/>
                <a:gd name="connsiteX0" fmla="*/ 0 w 2988468"/>
                <a:gd name="connsiteY0" fmla="*/ 0 h 2583656"/>
                <a:gd name="connsiteX1" fmla="*/ 57150 w 2988468"/>
                <a:gd name="connsiteY1" fmla="*/ 1833562 h 2583656"/>
                <a:gd name="connsiteX2" fmla="*/ 209550 w 2988468"/>
                <a:gd name="connsiteY2" fmla="*/ 2443162 h 2583656"/>
                <a:gd name="connsiteX3" fmla="*/ 866775 w 2988468"/>
                <a:gd name="connsiteY3" fmla="*/ 2557462 h 2583656"/>
                <a:gd name="connsiteX4" fmla="*/ 1300163 w 2988468"/>
                <a:gd name="connsiteY4" fmla="*/ 2519362 h 2583656"/>
                <a:gd name="connsiteX5" fmla="*/ 1900238 w 2988468"/>
                <a:gd name="connsiteY5" fmla="*/ 2552700 h 2583656"/>
                <a:gd name="connsiteX6" fmla="*/ 2252663 w 2988468"/>
                <a:gd name="connsiteY6" fmla="*/ 2509837 h 2583656"/>
                <a:gd name="connsiteX7" fmla="*/ 2576513 w 2988468"/>
                <a:gd name="connsiteY7" fmla="*/ 2538412 h 2583656"/>
                <a:gd name="connsiteX8" fmla="*/ 2988468 w 2988468"/>
                <a:gd name="connsiteY8" fmla="*/ 2583656 h 2583656"/>
                <a:gd name="connsiteX0" fmla="*/ 0 w 2995612"/>
                <a:gd name="connsiteY0" fmla="*/ 0 h 2559526"/>
                <a:gd name="connsiteX1" fmla="*/ 57150 w 2995612"/>
                <a:gd name="connsiteY1" fmla="*/ 1833562 h 2559526"/>
                <a:gd name="connsiteX2" fmla="*/ 209550 w 2995612"/>
                <a:gd name="connsiteY2" fmla="*/ 2443162 h 2559526"/>
                <a:gd name="connsiteX3" fmla="*/ 866775 w 2995612"/>
                <a:gd name="connsiteY3" fmla="*/ 2557462 h 2559526"/>
                <a:gd name="connsiteX4" fmla="*/ 1300163 w 2995612"/>
                <a:gd name="connsiteY4" fmla="*/ 2519362 h 2559526"/>
                <a:gd name="connsiteX5" fmla="*/ 1900238 w 2995612"/>
                <a:gd name="connsiteY5" fmla="*/ 2552700 h 2559526"/>
                <a:gd name="connsiteX6" fmla="*/ 2252663 w 2995612"/>
                <a:gd name="connsiteY6" fmla="*/ 2509837 h 2559526"/>
                <a:gd name="connsiteX7" fmla="*/ 2576513 w 2995612"/>
                <a:gd name="connsiteY7" fmla="*/ 2538412 h 2559526"/>
                <a:gd name="connsiteX8" fmla="*/ 2995612 w 2995612"/>
                <a:gd name="connsiteY8" fmla="*/ 2459831 h 2559526"/>
                <a:gd name="connsiteX0" fmla="*/ 0 w 2995612"/>
                <a:gd name="connsiteY0" fmla="*/ 0 h 2559526"/>
                <a:gd name="connsiteX1" fmla="*/ 57150 w 2995612"/>
                <a:gd name="connsiteY1" fmla="*/ 1833562 h 2559526"/>
                <a:gd name="connsiteX2" fmla="*/ 209550 w 2995612"/>
                <a:gd name="connsiteY2" fmla="*/ 2443162 h 2559526"/>
                <a:gd name="connsiteX3" fmla="*/ 866775 w 2995612"/>
                <a:gd name="connsiteY3" fmla="*/ 2557462 h 2559526"/>
                <a:gd name="connsiteX4" fmla="*/ 1300163 w 2995612"/>
                <a:gd name="connsiteY4" fmla="*/ 2519362 h 2559526"/>
                <a:gd name="connsiteX5" fmla="*/ 1900238 w 2995612"/>
                <a:gd name="connsiteY5" fmla="*/ 2552700 h 2559526"/>
                <a:gd name="connsiteX6" fmla="*/ 2252663 w 2995612"/>
                <a:gd name="connsiteY6" fmla="*/ 2509837 h 2559526"/>
                <a:gd name="connsiteX7" fmla="*/ 2576513 w 2995612"/>
                <a:gd name="connsiteY7" fmla="*/ 2538412 h 2559526"/>
                <a:gd name="connsiteX8" fmla="*/ 2995612 w 2995612"/>
                <a:gd name="connsiteY8" fmla="*/ 2459831 h 2559526"/>
                <a:gd name="connsiteX0" fmla="*/ 0 w 2995612"/>
                <a:gd name="connsiteY0" fmla="*/ 0 h 2559526"/>
                <a:gd name="connsiteX1" fmla="*/ 57150 w 2995612"/>
                <a:gd name="connsiteY1" fmla="*/ 1833562 h 2559526"/>
                <a:gd name="connsiteX2" fmla="*/ 209550 w 2995612"/>
                <a:gd name="connsiteY2" fmla="*/ 2443162 h 2559526"/>
                <a:gd name="connsiteX3" fmla="*/ 866775 w 2995612"/>
                <a:gd name="connsiteY3" fmla="*/ 2557462 h 2559526"/>
                <a:gd name="connsiteX4" fmla="*/ 1300163 w 2995612"/>
                <a:gd name="connsiteY4" fmla="*/ 2519362 h 2559526"/>
                <a:gd name="connsiteX5" fmla="*/ 1900238 w 2995612"/>
                <a:gd name="connsiteY5" fmla="*/ 2552700 h 2559526"/>
                <a:gd name="connsiteX6" fmla="*/ 2252663 w 2995612"/>
                <a:gd name="connsiteY6" fmla="*/ 2509837 h 2559526"/>
                <a:gd name="connsiteX7" fmla="*/ 2576513 w 2995612"/>
                <a:gd name="connsiteY7" fmla="*/ 2538412 h 2559526"/>
                <a:gd name="connsiteX8" fmla="*/ 2995612 w 2995612"/>
                <a:gd name="connsiteY8" fmla="*/ 2459831 h 2559526"/>
                <a:gd name="connsiteX0" fmla="*/ 0 w 2997993"/>
                <a:gd name="connsiteY0" fmla="*/ 0 h 2871469"/>
                <a:gd name="connsiteX1" fmla="*/ 59531 w 2997993"/>
                <a:gd name="connsiteY1" fmla="*/ 2145505 h 2871469"/>
                <a:gd name="connsiteX2" fmla="*/ 211931 w 2997993"/>
                <a:gd name="connsiteY2" fmla="*/ 2755105 h 2871469"/>
                <a:gd name="connsiteX3" fmla="*/ 869156 w 2997993"/>
                <a:gd name="connsiteY3" fmla="*/ 2869405 h 2871469"/>
                <a:gd name="connsiteX4" fmla="*/ 1302544 w 2997993"/>
                <a:gd name="connsiteY4" fmla="*/ 2831305 h 2871469"/>
                <a:gd name="connsiteX5" fmla="*/ 1902619 w 2997993"/>
                <a:gd name="connsiteY5" fmla="*/ 2864643 h 2871469"/>
                <a:gd name="connsiteX6" fmla="*/ 2255044 w 2997993"/>
                <a:gd name="connsiteY6" fmla="*/ 2821780 h 2871469"/>
                <a:gd name="connsiteX7" fmla="*/ 2578894 w 2997993"/>
                <a:gd name="connsiteY7" fmla="*/ 2850355 h 2871469"/>
                <a:gd name="connsiteX8" fmla="*/ 2997993 w 2997993"/>
                <a:gd name="connsiteY8" fmla="*/ 2771774 h 287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7993" h="2871469">
                  <a:moveTo>
                    <a:pt x="0" y="0"/>
                  </a:moveTo>
                  <a:cubicBezTo>
                    <a:pt x="11112" y="713184"/>
                    <a:pt x="24209" y="1686321"/>
                    <a:pt x="59531" y="2145505"/>
                  </a:cubicBezTo>
                  <a:cubicBezTo>
                    <a:pt x="94853" y="2604689"/>
                    <a:pt x="76994" y="2634455"/>
                    <a:pt x="211931" y="2755105"/>
                  </a:cubicBezTo>
                  <a:cubicBezTo>
                    <a:pt x="346868" y="2875755"/>
                    <a:pt x="687387" y="2856705"/>
                    <a:pt x="869156" y="2869405"/>
                  </a:cubicBezTo>
                  <a:cubicBezTo>
                    <a:pt x="1050925" y="2882105"/>
                    <a:pt x="1130300" y="2832099"/>
                    <a:pt x="1302544" y="2831305"/>
                  </a:cubicBezTo>
                  <a:cubicBezTo>
                    <a:pt x="1474788" y="2830511"/>
                    <a:pt x="1743869" y="2866230"/>
                    <a:pt x="1902619" y="2864643"/>
                  </a:cubicBezTo>
                  <a:cubicBezTo>
                    <a:pt x="2061369" y="2863056"/>
                    <a:pt x="2142332" y="2824161"/>
                    <a:pt x="2255044" y="2821780"/>
                  </a:cubicBezTo>
                  <a:cubicBezTo>
                    <a:pt x="2367756" y="2819399"/>
                    <a:pt x="2436812" y="2850752"/>
                    <a:pt x="2578894" y="2850355"/>
                  </a:cubicBezTo>
                  <a:cubicBezTo>
                    <a:pt x="2740025" y="2840829"/>
                    <a:pt x="2858293" y="2797968"/>
                    <a:pt x="2997993" y="277177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5400000">
              <a:off x="1708476" y="3890743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6" name="Retângulo 15"/>
            <p:cNvSpPr/>
            <p:nvPr/>
          </p:nvSpPr>
          <p:spPr>
            <a:xfrm rot="5400000">
              <a:off x="1708475" y="3553932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7" name="Retângulo 16"/>
            <p:cNvSpPr/>
            <p:nvPr/>
          </p:nvSpPr>
          <p:spPr>
            <a:xfrm rot="5400000">
              <a:off x="1708474" y="3217121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5400000">
              <a:off x="1709250" y="2880310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5400000">
              <a:off x="1709250" y="2541201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5400000">
              <a:off x="1709250" y="2204390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1" name="Retângulo 20"/>
            <p:cNvSpPr/>
            <p:nvPr/>
          </p:nvSpPr>
          <p:spPr>
            <a:xfrm rot="5400000">
              <a:off x="1708473" y="1867578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 rot="5400000">
              <a:off x="1708473" y="1530766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5400000">
              <a:off x="1708473" y="119395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 rot="5400000">
              <a:off x="207531" y="2551744"/>
              <a:ext cx="3151313" cy="1889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3295062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3968152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4641242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5314598" y="4125244"/>
              <a:ext cx="336545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5987422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660778" y="4125244"/>
              <a:ext cx="336545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333602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2621972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1948882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7670146" y="4125244"/>
              <a:ext cx="336810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2285427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2958517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3631607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4304697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4977787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5650877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6323967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6997057" y="4125244"/>
              <a:ext cx="336811" cy="14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6660778" y="1303114"/>
              <a:ext cx="729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rgbClr val="FF0000"/>
                  </a:solidFill>
                </a:rPr>
                <a:t>cones</a:t>
              </a:r>
              <a:endParaRPr lang="pt-BR" dirty="0">
                <a:solidFill>
                  <a:srgbClr val="FF0000"/>
                </a:solidFill>
              </a:endParaRP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6660778" y="1541286"/>
              <a:ext cx="1216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accent1"/>
                  </a:solidFill>
                </a:rPr>
                <a:t>bastonetes</a:t>
              </a:r>
              <a:endParaRPr lang="pt-BR" dirty="0">
                <a:solidFill>
                  <a:schemeClr val="accent1"/>
                </a:solidFill>
              </a:endParaRP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3760116" y="809396"/>
              <a:ext cx="1232069" cy="3497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36000" bIns="36000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Ponto cego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46" name="Conector de seta reta 45"/>
            <p:cNvCxnSpPr>
              <a:stCxn id="45" idx="2"/>
            </p:cNvCxnSpPr>
            <p:nvPr/>
          </p:nvCxnSpPr>
          <p:spPr>
            <a:xfrm>
              <a:off x="4376151" y="1159098"/>
              <a:ext cx="0" cy="395863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upo 46"/>
            <p:cNvGrpSpPr/>
            <p:nvPr/>
          </p:nvGrpSpPr>
          <p:grpSpPr>
            <a:xfrm>
              <a:off x="1780473" y="4197244"/>
              <a:ext cx="6394888" cy="216000"/>
              <a:chOff x="1783434" y="4097728"/>
              <a:chExt cx="6394888" cy="216000"/>
            </a:xfrm>
            <a:solidFill>
              <a:schemeClr val="tx1"/>
            </a:solidFill>
          </p:grpSpPr>
          <p:sp>
            <p:nvSpPr>
              <p:cNvPr id="58" name="Retângulo 57"/>
              <p:cNvSpPr/>
              <p:nvPr/>
            </p:nvSpPr>
            <p:spPr>
              <a:xfrm>
                <a:off x="1783434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90⁰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Retângulo 58"/>
              <p:cNvSpPr/>
              <p:nvPr/>
            </p:nvSpPr>
            <p:spPr>
              <a:xfrm>
                <a:off x="346642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40⁰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413951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20⁰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tângulo 60"/>
              <p:cNvSpPr/>
              <p:nvPr/>
            </p:nvSpPr>
            <p:spPr>
              <a:xfrm>
                <a:off x="481260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tângulo 61"/>
              <p:cNvSpPr/>
              <p:nvPr/>
            </p:nvSpPr>
            <p:spPr>
              <a:xfrm>
                <a:off x="548569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20⁰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tângulo 62"/>
              <p:cNvSpPr/>
              <p:nvPr/>
            </p:nvSpPr>
            <p:spPr>
              <a:xfrm>
                <a:off x="615878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40⁰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tângulo 63"/>
              <p:cNvSpPr/>
              <p:nvPr/>
            </p:nvSpPr>
            <p:spPr>
              <a:xfrm>
                <a:off x="683187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60⁰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750496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80⁰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79333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60⁰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Retângulo 66"/>
              <p:cNvSpPr/>
              <p:nvPr/>
            </p:nvSpPr>
            <p:spPr>
              <a:xfrm>
                <a:off x="212024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80⁰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Retângulo 67"/>
              <p:cNvSpPr/>
              <p:nvPr/>
            </p:nvSpPr>
            <p:spPr>
              <a:xfrm>
                <a:off x="7841512" y="4097728"/>
                <a:ext cx="336810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90⁰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tângulo 68"/>
              <p:cNvSpPr/>
              <p:nvPr/>
            </p:nvSpPr>
            <p:spPr>
              <a:xfrm>
                <a:off x="245679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70⁰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312988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50⁰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380297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30⁰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47606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10⁰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14915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10⁰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82224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30⁰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649533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50⁰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716842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400" dirty="0" smtClean="0">
                    <a:solidFill>
                      <a:schemeClr val="bg1"/>
                    </a:solidFill>
                  </a:rPr>
                  <a:t>70⁰</a:t>
                </a:r>
                <a:endParaRPr lang="pt-BR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Retângulo 47"/>
            <p:cNvSpPr/>
            <p:nvPr/>
          </p:nvSpPr>
          <p:spPr>
            <a:xfrm rot="5400000">
              <a:off x="1238623" y="3355950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20.000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5400000">
              <a:off x="1238623" y="3019139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40.000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5400000">
              <a:off x="1238623" y="2682328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60.000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5400000">
              <a:off x="1238623" y="2345517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80.000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5400000">
              <a:off x="1238623" y="2006408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100.000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5400000">
              <a:off x="1238623" y="1669597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120.000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5400000">
              <a:off x="1238623" y="1332785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140.000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5400000">
              <a:off x="1238623" y="995973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160.000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5400000">
              <a:off x="1238623" y="659161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180.000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5400000">
              <a:off x="1238624" y="3694738"/>
              <a:ext cx="336811" cy="876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400" dirty="0" smtClean="0">
                  <a:solidFill>
                    <a:schemeClr val="bg1"/>
                  </a:solidFill>
                </a:rPr>
                <a:t>0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4615289" y="4599007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0" bIns="0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Fóvea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77" name="Conector de seta reta 76"/>
            <p:cNvCxnSpPr>
              <a:stCxn id="8" idx="0"/>
              <a:endCxn id="61" idx="2"/>
            </p:cNvCxnSpPr>
            <p:nvPr/>
          </p:nvCxnSpPr>
          <p:spPr>
            <a:xfrm flipH="1" flipV="1">
              <a:off x="4978053" y="4413244"/>
              <a:ext cx="0" cy="18576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634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313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74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1" name="Retângulo 20"/>
          <p:cNvSpPr/>
          <p:nvPr/>
        </p:nvSpPr>
        <p:spPr>
          <a:xfrm>
            <a:off x="6281293" y="2926104"/>
            <a:ext cx="1368190" cy="13477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1293" y="2903546"/>
            <a:ext cx="0" cy="13703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03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1293" y="2903546"/>
            <a:ext cx="0" cy="13703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5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>
            <a:stCxn id="23" idx="6"/>
            <a:endCxn id="17" idx="0"/>
          </p:cNvCxnSpPr>
          <p:nvPr/>
        </p:nvCxnSpPr>
        <p:spPr>
          <a:xfrm flipH="1">
            <a:off x="1978094" y="1633227"/>
            <a:ext cx="2304971" cy="7763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3" idx="6"/>
            <a:endCxn id="16" idx="2"/>
          </p:cNvCxnSpPr>
          <p:nvPr/>
        </p:nvCxnSpPr>
        <p:spPr>
          <a:xfrm flipH="1">
            <a:off x="1978094" y="1633227"/>
            <a:ext cx="2304971" cy="23275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1293" y="2903546"/>
            <a:ext cx="0" cy="13703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>
            <a:stCxn id="23" idx="6"/>
            <a:endCxn id="17" idx="0"/>
          </p:cNvCxnSpPr>
          <p:nvPr/>
        </p:nvCxnSpPr>
        <p:spPr>
          <a:xfrm flipH="1">
            <a:off x="1978094" y="1633227"/>
            <a:ext cx="2304971" cy="7763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3" idx="6"/>
            <a:endCxn id="16" idx="2"/>
          </p:cNvCxnSpPr>
          <p:nvPr/>
        </p:nvCxnSpPr>
        <p:spPr>
          <a:xfrm flipH="1">
            <a:off x="1978094" y="1633227"/>
            <a:ext cx="2304971" cy="23275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>
            <a:stCxn id="17" idx="0"/>
            <a:endCxn id="9" idx="0"/>
          </p:cNvCxnSpPr>
          <p:nvPr/>
        </p:nvCxnSpPr>
        <p:spPr>
          <a:xfrm>
            <a:off x="1978094" y="2409573"/>
            <a:ext cx="5411888" cy="12355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>
            <a:stCxn id="16" idx="2"/>
            <a:endCxn id="8" idx="2"/>
          </p:cNvCxnSpPr>
          <p:nvPr/>
        </p:nvCxnSpPr>
        <p:spPr>
          <a:xfrm flipV="1">
            <a:off x="1978094" y="3109689"/>
            <a:ext cx="5411888" cy="85111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1293" y="2903546"/>
            <a:ext cx="0" cy="13703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08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 flipH="1" flipV="1">
            <a:off x="7224795" y="3109689"/>
            <a:ext cx="330374" cy="535412"/>
            <a:chOff x="3131840" y="3679204"/>
            <a:chExt cx="792088" cy="1283668"/>
          </a:xfrm>
        </p:grpSpPr>
        <p:sp>
          <p:nvSpPr>
            <p:cNvPr id="8" name="Retângulo 7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isósceles 8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Triângulo isósceles 9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>
            <a:stCxn id="23" idx="6"/>
            <a:endCxn id="17" idx="0"/>
          </p:cNvCxnSpPr>
          <p:nvPr/>
        </p:nvCxnSpPr>
        <p:spPr>
          <a:xfrm flipH="1">
            <a:off x="1978094" y="1633227"/>
            <a:ext cx="2304971" cy="7763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3" idx="6"/>
            <a:endCxn id="16" idx="2"/>
          </p:cNvCxnSpPr>
          <p:nvPr/>
        </p:nvCxnSpPr>
        <p:spPr>
          <a:xfrm flipH="1">
            <a:off x="1978094" y="1633227"/>
            <a:ext cx="2304971" cy="23275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>
            <a:stCxn id="17" idx="0"/>
            <a:endCxn id="9" idx="0"/>
          </p:cNvCxnSpPr>
          <p:nvPr/>
        </p:nvCxnSpPr>
        <p:spPr>
          <a:xfrm>
            <a:off x="1978094" y="2409573"/>
            <a:ext cx="5411888" cy="12355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>
            <a:stCxn id="16" idx="2"/>
            <a:endCxn id="8" idx="2"/>
          </p:cNvCxnSpPr>
          <p:nvPr/>
        </p:nvCxnSpPr>
        <p:spPr>
          <a:xfrm flipV="1">
            <a:off x="1978094" y="3109689"/>
            <a:ext cx="5411888" cy="85111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1293" y="2903546"/>
            <a:ext cx="0" cy="13703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9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acquisition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30" name="Tabe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35292"/>
              </p:ext>
            </p:extLst>
          </p:nvPr>
        </p:nvGraphicFramePr>
        <p:xfrm>
          <a:off x="7133930" y="2753735"/>
          <a:ext cx="1518096" cy="152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</a:tblGrid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8" name="Grupo 27"/>
          <p:cNvGrpSpPr/>
          <p:nvPr/>
        </p:nvGrpSpPr>
        <p:grpSpPr>
          <a:xfrm>
            <a:off x="491973" y="1214119"/>
            <a:ext cx="6149984" cy="3059776"/>
            <a:chOff x="323528" y="1041862"/>
            <a:chExt cx="6149984" cy="3059776"/>
          </a:xfrm>
        </p:grpSpPr>
        <p:sp>
          <p:nvSpPr>
            <p:cNvPr id="44" name="Paralelogramo 43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9" name="Paralelogramo 1028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Paralelogramo 38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" name="Grupo 6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8" name="Retângulo 7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Triângulo isósceles 8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Triângulo isósceles 9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Retângulo 12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reto 13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o 14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16" name="Retângulo 15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Triângulo isósceles 16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Triângulo isósceles 17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9" name="Cubo 18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strela de 12 Pontos 22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4" name="Conector de seta reta 23"/>
            <p:cNvCxnSpPr>
              <a:stCxn id="23" idx="6"/>
              <a:endCxn id="17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/>
            <p:cNvCxnSpPr>
              <a:stCxn id="23" idx="6"/>
              <a:endCxn id="16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>
              <a:stCxn id="17" idx="0"/>
              <a:endCxn id="9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>
              <a:stCxn id="16" idx="2"/>
              <a:endCxn id="8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3" name="Retângulo 1032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5" name="Conector reto 1034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co 21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Conector reto 26"/>
          <p:cNvCxnSpPr/>
          <p:nvPr/>
        </p:nvCxnSpPr>
        <p:spPr>
          <a:xfrm>
            <a:off x="9144000" y="1321267"/>
            <a:ext cx="0" cy="1877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0" y="1473667"/>
            <a:ext cx="0" cy="1877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o 35"/>
          <p:cNvGrpSpPr/>
          <p:nvPr/>
        </p:nvGrpSpPr>
        <p:grpSpPr>
          <a:xfrm flipH="1" flipV="1">
            <a:off x="7577787" y="3003010"/>
            <a:ext cx="630382" cy="1021610"/>
            <a:chOff x="3131840" y="3679204"/>
            <a:chExt cx="792088" cy="1283668"/>
          </a:xfrm>
        </p:grpSpPr>
        <p:sp>
          <p:nvSpPr>
            <p:cNvPr id="37" name="Retângulo 36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Triângulo isósceles 37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Triângulo isósceles 39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6093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21" name="Grupo 20"/>
          <p:cNvGrpSpPr/>
          <p:nvPr/>
        </p:nvGrpSpPr>
        <p:grpSpPr>
          <a:xfrm>
            <a:off x="319065" y="712778"/>
            <a:ext cx="5158005" cy="2566241"/>
            <a:chOff x="323528" y="1041862"/>
            <a:chExt cx="6149984" cy="3059776"/>
          </a:xfrm>
        </p:grpSpPr>
        <p:sp>
          <p:nvSpPr>
            <p:cNvPr id="22" name="Paralelogramo 21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Paralelogramo 22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Triângulo isósceles 43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Retângulo 26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" name="Conector reto 27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o 28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0" name="Cubo 29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strela de 12 Pontos 31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/>
            <p:cNvCxnSpPr>
              <a:stCxn id="32" idx="6"/>
              <a:endCxn id="41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32" idx="6"/>
              <a:endCxn id="40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>
              <a:stCxn id="41" idx="0"/>
              <a:endCxn id="44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0" idx="2"/>
              <a:endCxn id="43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8" name="Conector reto 37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o 38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6" name="Conector reto 45"/>
          <p:cNvCxnSpPr/>
          <p:nvPr/>
        </p:nvCxnSpPr>
        <p:spPr>
          <a:xfrm>
            <a:off x="9144000" y="1321267"/>
            <a:ext cx="0" cy="1877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0" y="1473667"/>
            <a:ext cx="0" cy="1877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6048691" y="739726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f(x, y) = i(x, y) × r(x, y)</a:t>
            </a:r>
            <a:endParaRPr lang="pt-BR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041263"/>
              </p:ext>
            </p:extLst>
          </p:nvPr>
        </p:nvGraphicFramePr>
        <p:xfrm>
          <a:off x="6050535" y="1308784"/>
          <a:ext cx="2520000" cy="1524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8000"/>
                <a:gridCol w="1872000"/>
              </a:tblGrid>
              <a:tr h="205124">
                <a:tc>
                  <a:txBody>
                    <a:bodyPr/>
                    <a:lstStyle/>
                    <a:p>
                      <a:r>
                        <a:rPr lang="pt-BR" sz="1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i(x, y)</a:t>
                      </a:r>
                      <a:endParaRPr lang="pt-BR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>
                          <a:solidFill>
                            <a:schemeClr val="bg1"/>
                          </a:solidFill>
                        </a:rPr>
                        <a:t>(em lux ou lúmen/m</a:t>
                      </a:r>
                      <a:r>
                        <a:rPr lang="pt-BR" sz="1400" b="0" baseline="300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pt-BR" sz="1400" b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pt-BR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900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Dia ensolarado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Dia nublado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Escritório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0,001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Noite clara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326742"/>
              </p:ext>
            </p:extLst>
          </p:nvPr>
        </p:nvGraphicFramePr>
        <p:xfrm>
          <a:off x="6050535" y="3032510"/>
          <a:ext cx="2520000" cy="1524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8000"/>
                <a:gridCol w="1872000"/>
              </a:tblGrid>
              <a:tr h="150565">
                <a:tc>
                  <a:txBody>
                    <a:bodyPr/>
                    <a:lstStyle/>
                    <a:p>
                      <a:r>
                        <a:rPr lang="pt-B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r(x, y)</a:t>
                      </a:r>
                      <a:endParaRPr lang="pt-BR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0,93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Neve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0,80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Parede branca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0,65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Aço</a:t>
                      </a:r>
                      <a:r>
                        <a:rPr lang="pt-BR" sz="1400" baseline="0" dirty="0" smtClean="0">
                          <a:solidFill>
                            <a:schemeClr val="bg1"/>
                          </a:solidFill>
                        </a:rPr>
                        <a:t> inoxidável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0,01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Veludo preto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Retângulo 50"/>
          <p:cNvSpPr/>
          <p:nvPr/>
        </p:nvSpPr>
        <p:spPr>
          <a:xfrm>
            <a:off x="4775019" y="4756237"/>
            <a:ext cx="4368981" cy="211203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algn="r"/>
            <a:r>
              <a:rPr lang="pt-BR" sz="900" i="1" dirty="0">
                <a:solidFill>
                  <a:schemeClr val="bg1"/>
                </a:solidFill>
              </a:rPr>
              <a:t>MARQUES FILHO, O.; VIEIRA NETO, H. Processamento digital de imagens. </a:t>
            </a:r>
            <a:r>
              <a:rPr lang="pt-BR" sz="900" i="1" dirty="0" err="1">
                <a:solidFill>
                  <a:schemeClr val="bg1"/>
                </a:solidFill>
              </a:rPr>
              <a:t>Brasport</a:t>
            </a:r>
            <a:r>
              <a:rPr lang="pt-BR" sz="900" i="1" dirty="0">
                <a:solidFill>
                  <a:schemeClr val="bg1"/>
                </a:solidFill>
              </a:rPr>
              <a:t>, 1999.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253650" y="3451797"/>
            <a:ext cx="143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 </a:t>
            </a:r>
            <a:r>
              <a:rPr lang="pt-BR" sz="1600" dirty="0" smtClean="0">
                <a:solidFill>
                  <a:schemeClr val="bg1"/>
                </a:solidFill>
              </a:rPr>
              <a:t>: </a:t>
            </a:r>
            <a:r>
              <a:rPr lang="pt-BR" sz="1600" dirty="0" err="1" smtClean="0">
                <a:solidFill>
                  <a:schemeClr val="bg1"/>
                </a:solidFill>
              </a:rPr>
              <a:t>iluminância</a:t>
            </a:r>
            <a:endParaRPr lang="pt-BR" sz="1600" dirty="0" smtClean="0">
              <a:solidFill>
                <a:schemeClr val="bg1"/>
              </a:solidFill>
            </a:endParaRPr>
          </a:p>
          <a:p>
            <a:r>
              <a:rPr lang="pt-BR" sz="16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 &lt; i(</a:t>
            </a:r>
            <a:r>
              <a:rPr lang="pt-BR" sz="160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x,y</a:t>
            </a:r>
            <a:r>
              <a:rPr lang="pt-BR" sz="16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&lt; ∞</a:t>
            </a:r>
          </a:p>
          <a:p>
            <a:endParaRPr lang="pt-BR" sz="1600" i="1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pt-BR" sz="16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 </a:t>
            </a:r>
            <a:r>
              <a:rPr lang="pt-BR" sz="1600" dirty="0" smtClean="0">
                <a:solidFill>
                  <a:schemeClr val="bg1"/>
                </a:solidFill>
              </a:rPr>
              <a:t>: refletância</a:t>
            </a:r>
          </a:p>
          <a:p>
            <a:r>
              <a:rPr lang="pt-BR" sz="1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 &lt; </a:t>
            </a:r>
            <a:r>
              <a:rPr lang="pt-BR" sz="16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r(</a:t>
            </a:r>
            <a:r>
              <a:rPr lang="pt-BR" sz="160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x,y</a:t>
            </a:r>
            <a:r>
              <a:rPr lang="pt-BR" sz="1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&lt; </a:t>
            </a:r>
            <a:r>
              <a:rPr lang="pt-BR" sz="16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pt-BR" sz="16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CaixaDeTexto 52"/>
          <p:cNvSpPr txBox="1"/>
          <p:nvPr/>
        </p:nvSpPr>
        <p:spPr>
          <a:xfrm>
            <a:off x="1437704" y="106094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pt-BR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CaixaDeTexto 53"/>
          <p:cNvSpPr txBox="1"/>
          <p:nvPr/>
        </p:nvSpPr>
        <p:spPr>
          <a:xfrm>
            <a:off x="556796" y="206922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endParaRPr lang="pt-BR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0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03267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2" name="Paralelogramo 21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Paralelogramo 22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Triângulo isósceles 43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Retângulo 26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" name="Conector reto 27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o 28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0" name="Cubo 29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strela de 12 Pontos 31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/>
            <p:cNvCxnSpPr>
              <a:stCxn id="32" idx="6"/>
              <a:endCxn id="41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32" idx="6"/>
              <a:endCxn id="40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>
              <a:stCxn id="41" idx="0"/>
              <a:endCxn id="44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0" idx="2"/>
              <a:endCxn id="43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8" name="Conector reto 37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o 38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6" name="Conector reto 45"/>
          <p:cNvCxnSpPr/>
          <p:nvPr/>
        </p:nvCxnSpPr>
        <p:spPr>
          <a:xfrm>
            <a:off x="9144000" y="1321267"/>
            <a:ext cx="0" cy="1877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0" y="1473667"/>
            <a:ext cx="0" cy="1877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7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eye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81" name="Grupo 80"/>
          <p:cNvGrpSpPr/>
          <p:nvPr/>
        </p:nvGrpSpPr>
        <p:grpSpPr>
          <a:xfrm>
            <a:off x="3847831" y="1203598"/>
            <a:ext cx="5188665" cy="3093110"/>
            <a:chOff x="2956657" y="1048216"/>
            <a:chExt cx="6003841" cy="3579060"/>
          </a:xfrm>
        </p:grpSpPr>
        <p:sp>
          <p:nvSpPr>
            <p:cNvPr id="9" name="Forma livre 8"/>
            <p:cNvSpPr/>
            <p:nvPr/>
          </p:nvSpPr>
          <p:spPr>
            <a:xfrm>
              <a:off x="3773932" y="1608291"/>
              <a:ext cx="2021486" cy="2270971"/>
            </a:xfrm>
            <a:custGeom>
              <a:avLst/>
              <a:gdLst>
                <a:gd name="connsiteX0" fmla="*/ 0 w 2076450"/>
                <a:gd name="connsiteY0" fmla="*/ 2312871 h 3132506"/>
                <a:gd name="connsiteX1" fmla="*/ 266700 w 2076450"/>
                <a:gd name="connsiteY1" fmla="*/ 1622308 h 3132506"/>
                <a:gd name="connsiteX2" fmla="*/ 509588 w 2076450"/>
                <a:gd name="connsiteY2" fmla="*/ 1484196 h 3132506"/>
                <a:gd name="connsiteX3" fmla="*/ 776288 w 2076450"/>
                <a:gd name="connsiteY3" fmla="*/ 931746 h 3132506"/>
                <a:gd name="connsiteX4" fmla="*/ 1143000 w 2076450"/>
                <a:gd name="connsiteY4" fmla="*/ 765058 h 3132506"/>
                <a:gd name="connsiteX5" fmla="*/ 1447800 w 2076450"/>
                <a:gd name="connsiteY5" fmla="*/ 317383 h 3132506"/>
                <a:gd name="connsiteX6" fmla="*/ 1828800 w 2076450"/>
                <a:gd name="connsiteY6" fmla="*/ 136408 h 3132506"/>
                <a:gd name="connsiteX7" fmla="*/ 2024063 w 2076450"/>
                <a:gd name="connsiteY7" fmla="*/ 226896 h 3132506"/>
                <a:gd name="connsiteX8" fmla="*/ 2066925 w 2076450"/>
                <a:gd name="connsiteY8" fmla="*/ 2784358 h 3132506"/>
                <a:gd name="connsiteX9" fmla="*/ 2076450 w 2076450"/>
                <a:gd name="connsiteY9" fmla="*/ 3041533 h 3132506"/>
                <a:gd name="connsiteX0" fmla="*/ 0 w 2066925"/>
                <a:gd name="connsiteY0" fmla="*/ 2312871 h 2784358"/>
                <a:gd name="connsiteX1" fmla="*/ 266700 w 2066925"/>
                <a:gd name="connsiteY1" fmla="*/ 1622308 h 2784358"/>
                <a:gd name="connsiteX2" fmla="*/ 509588 w 2066925"/>
                <a:gd name="connsiteY2" fmla="*/ 1484196 h 2784358"/>
                <a:gd name="connsiteX3" fmla="*/ 776288 w 2066925"/>
                <a:gd name="connsiteY3" fmla="*/ 931746 h 2784358"/>
                <a:gd name="connsiteX4" fmla="*/ 1143000 w 2066925"/>
                <a:gd name="connsiteY4" fmla="*/ 765058 h 2784358"/>
                <a:gd name="connsiteX5" fmla="*/ 1447800 w 2066925"/>
                <a:gd name="connsiteY5" fmla="*/ 317383 h 2784358"/>
                <a:gd name="connsiteX6" fmla="*/ 1828800 w 2066925"/>
                <a:gd name="connsiteY6" fmla="*/ 136408 h 2784358"/>
                <a:gd name="connsiteX7" fmla="*/ 2024063 w 2066925"/>
                <a:gd name="connsiteY7" fmla="*/ 226896 h 2784358"/>
                <a:gd name="connsiteX8" fmla="*/ 2066925 w 2066925"/>
                <a:gd name="connsiteY8" fmla="*/ 2784358 h 2784358"/>
                <a:gd name="connsiteX0" fmla="*/ 0 w 2066925"/>
                <a:gd name="connsiteY0" fmla="*/ 2265366 h 2736853"/>
                <a:gd name="connsiteX1" fmla="*/ 266700 w 2066925"/>
                <a:gd name="connsiteY1" fmla="*/ 1574803 h 2736853"/>
                <a:gd name="connsiteX2" fmla="*/ 509588 w 2066925"/>
                <a:gd name="connsiteY2" fmla="*/ 1436691 h 2736853"/>
                <a:gd name="connsiteX3" fmla="*/ 776288 w 2066925"/>
                <a:gd name="connsiteY3" fmla="*/ 884241 h 2736853"/>
                <a:gd name="connsiteX4" fmla="*/ 1143000 w 2066925"/>
                <a:gd name="connsiteY4" fmla="*/ 717553 h 2736853"/>
                <a:gd name="connsiteX5" fmla="*/ 1447800 w 2066925"/>
                <a:gd name="connsiteY5" fmla="*/ 269878 h 2736853"/>
                <a:gd name="connsiteX6" fmla="*/ 2024063 w 2066925"/>
                <a:gd name="connsiteY6" fmla="*/ 179391 h 2736853"/>
                <a:gd name="connsiteX7" fmla="*/ 2066925 w 2066925"/>
                <a:gd name="connsiteY7" fmla="*/ 2736853 h 2736853"/>
                <a:gd name="connsiteX0" fmla="*/ 0 w 2093588"/>
                <a:gd name="connsiteY0" fmla="*/ 2224624 h 2696111"/>
                <a:gd name="connsiteX1" fmla="*/ 266700 w 2093588"/>
                <a:gd name="connsiteY1" fmla="*/ 1534061 h 2696111"/>
                <a:gd name="connsiteX2" fmla="*/ 509588 w 2093588"/>
                <a:gd name="connsiteY2" fmla="*/ 1395949 h 2696111"/>
                <a:gd name="connsiteX3" fmla="*/ 776288 w 2093588"/>
                <a:gd name="connsiteY3" fmla="*/ 843499 h 2696111"/>
                <a:gd name="connsiteX4" fmla="*/ 1143000 w 2093588"/>
                <a:gd name="connsiteY4" fmla="*/ 676811 h 2696111"/>
                <a:gd name="connsiteX5" fmla="*/ 1276350 w 2093588"/>
                <a:gd name="connsiteY5" fmla="*/ 376773 h 2696111"/>
                <a:gd name="connsiteX6" fmla="*/ 2024063 w 2093588"/>
                <a:gd name="connsiteY6" fmla="*/ 138649 h 2696111"/>
                <a:gd name="connsiteX7" fmla="*/ 2066925 w 2093588"/>
                <a:gd name="connsiteY7" fmla="*/ 2696111 h 2696111"/>
                <a:gd name="connsiteX0" fmla="*/ 0 w 2093588"/>
                <a:gd name="connsiteY0" fmla="*/ 2226426 h 2697913"/>
                <a:gd name="connsiteX1" fmla="*/ 266700 w 2093588"/>
                <a:gd name="connsiteY1" fmla="*/ 1535863 h 2697913"/>
                <a:gd name="connsiteX2" fmla="*/ 509588 w 2093588"/>
                <a:gd name="connsiteY2" fmla="*/ 1397751 h 2697913"/>
                <a:gd name="connsiteX3" fmla="*/ 776288 w 2093588"/>
                <a:gd name="connsiteY3" fmla="*/ 845301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93588"/>
                <a:gd name="connsiteY0" fmla="*/ 2226426 h 2697913"/>
                <a:gd name="connsiteX1" fmla="*/ 266700 w 2093588"/>
                <a:gd name="connsiteY1" fmla="*/ 1535863 h 2697913"/>
                <a:gd name="connsiteX2" fmla="*/ 509588 w 2093588"/>
                <a:gd name="connsiteY2" fmla="*/ 1397751 h 2697913"/>
                <a:gd name="connsiteX3" fmla="*/ 566738 w 2093588"/>
                <a:gd name="connsiteY3" fmla="*/ 1045326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93588"/>
                <a:gd name="connsiteY0" fmla="*/ 2226426 h 2697913"/>
                <a:gd name="connsiteX1" fmla="*/ 161925 w 2093588"/>
                <a:gd name="connsiteY1" fmla="*/ 1631113 h 2697913"/>
                <a:gd name="connsiteX2" fmla="*/ 509588 w 2093588"/>
                <a:gd name="connsiteY2" fmla="*/ 1397751 h 2697913"/>
                <a:gd name="connsiteX3" fmla="*/ 566738 w 2093588"/>
                <a:gd name="connsiteY3" fmla="*/ 1045326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93588"/>
                <a:gd name="connsiteY0" fmla="*/ 2226426 h 2697913"/>
                <a:gd name="connsiteX1" fmla="*/ 161925 w 2093588"/>
                <a:gd name="connsiteY1" fmla="*/ 1631113 h 2697913"/>
                <a:gd name="connsiteX2" fmla="*/ 509588 w 2093588"/>
                <a:gd name="connsiteY2" fmla="*/ 1397751 h 2697913"/>
                <a:gd name="connsiteX3" fmla="*/ 690563 w 2093588"/>
                <a:gd name="connsiteY3" fmla="*/ 1031039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93588"/>
                <a:gd name="connsiteY0" fmla="*/ 2226426 h 2697913"/>
                <a:gd name="connsiteX1" fmla="*/ 195262 w 2093588"/>
                <a:gd name="connsiteY1" fmla="*/ 1659688 h 2697913"/>
                <a:gd name="connsiteX2" fmla="*/ 509588 w 2093588"/>
                <a:gd name="connsiteY2" fmla="*/ 1397751 h 2697913"/>
                <a:gd name="connsiteX3" fmla="*/ 690563 w 2093588"/>
                <a:gd name="connsiteY3" fmla="*/ 1031039 h 2697913"/>
                <a:gd name="connsiteX4" fmla="*/ 1038225 w 2093588"/>
                <a:gd name="connsiteY4" fmla="*/ 750051 h 2697913"/>
                <a:gd name="connsiteX5" fmla="*/ 1276350 w 2093588"/>
                <a:gd name="connsiteY5" fmla="*/ 378575 h 2697913"/>
                <a:gd name="connsiteX6" fmla="*/ 2024063 w 2093588"/>
                <a:gd name="connsiteY6" fmla="*/ 140451 h 2697913"/>
                <a:gd name="connsiteX7" fmla="*/ 2066925 w 2093588"/>
                <a:gd name="connsiteY7" fmla="*/ 2697913 h 2697913"/>
                <a:gd name="connsiteX0" fmla="*/ 0 w 2071008"/>
                <a:gd name="connsiteY0" fmla="*/ 2226426 h 2697913"/>
                <a:gd name="connsiteX1" fmla="*/ 195262 w 2071008"/>
                <a:gd name="connsiteY1" fmla="*/ 1659688 h 2697913"/>
                <a:gd name="connsiteX2" fmla="*/ 509588 w 2071008"/>
                <a:gd name="connsiteY2" fmla="*/ 1397751 h 2697913"/>
                <a:gd name="connsiteX3" fmla="*/ 690563 w 2071008"/>
                <a:gd name="connsiteY3" fmla="*/ 1031039 h 2697913"/>
                <a:gd name="connsiteX4" fmla="*/ 1038225 w 2071008"/>
                <a:gd name="connsiteY4" fmla="*/ 750051 h 2697913"/>
                <a:gd name="connsiteX5" fmla="*/ 1276350 w 2071008"/>
                <a:gd name="connsiteY5" fmla="*/ 378575 h 2697913"/>
                <a:gd name="connsiteX6" fmla="*/ 1981201 w 2071008"/>
                <a:gd name="connsiteY6" fmla="*/ 140451 h 2697913"/>
                <a:gd name="connsiteX7" fmla="*/ 2066925 w 2071008"/>
                <a:gd name="connsiteY7" fmla="*/ 2697913 h 2697913"/>
                <a:gd name="connsiteX0" fmla="*/ 0 w 2082307"/>
                <a:gd name="connsiteY0" fmla="*/ 2226426 h 2697913"/>
                <a:gd name="connsiteX1" fmla="*/ 195262 w 2082307"/>
                <a:gd name="connsiteY1" fmla="*/ 1659688 h 2697913"/>
                <a:gd name="connsiteX2" fmla="*/ 509588 w 2082307"/>
                <a:gd name="connsiteY2" fmla="*/ 1397751 h 2697913"/>
                <a:gd name="connsiteX3" fmla="*/ 690563 w 2082307"/>
                <a:gd name="connsiteY3" fmla="*/ 1031039 h 2697913"/>
                <a:gd name="connsiteX4" fmla="*/ 1038225 w 2082307"/>
                <a:gd name="connsiteY4" fmla="*/ 750051 h 2697913"/>
                <a:gd name="connsiteX5" fmla="*/ 1276350 w 2082307"/>
                <a:gd name="connsiteY5" fmla="*/ 378575 h 2697913"/>
                <a:gd name="connsiteX6" fmla="*/ 2005014 w 2082307"/>
                <a:gd name="connsiteY6" fmla="*/ 140451 h 2697913"/>
                <a:gd name="connsiteX7" fmla="*/ 2066925 w 2082307"/>
                <a:gd name="connsiteY7" fmla="*/ 2697913 h 2697913"/>
                <a:gd name="connsiteX0" fmla="*/ 0 w 2071008"/>
                <a:gd name="connsiteY0" fmla="*/ 2226426 h 2697913"/>
                <a:gd name="connsiteX1" fmla="*/ 195262 w 2071008"/>
                <a:gd name="connsiteY1" fmla="*/ 1659688 h 2697913"/>
                <a:gd name="connsiteX2" fmla="*/ 509588 w 2071008"/>
                <a:gd name="connsiteY2" fmla="*/ 1397751 h 2697913"/>
                <a:gd name="connsiteX3" fmla="*/ 690563 w 2071008"/>
                <a:gd name="connsiteY3" fmla="*/ 1031039 h 2697913"/>
                <a:gd name="connsiteX4" fmla="*/ 1038225 w 2071008"/>
                <a:gd name="connsiteY4" fmla="*/ 750051 h 2697913"/>
                <a:gd name="connsiteX5" fmla="*/ 1276350 w 2071008"/>
                <a:gd name="connsiteY5" fmla="*/ 378575 h 2697913"/>
                <a:gd name="connsiteX6" fmla="*/ 1981201 w 2071008"/>
                <a:gd name="connsiteY6" fmla="*/ 140451 h 2697913"/>
                <a:gd name="connsiteX7" fmla="*/ 2066925 w 2071008"/>
                <a:gd name="connsiteY7" fmla="*/ 2697913 h 2697913"/>
                <a:gd name="connsiteX0" fmla="*/ 22146 w 2093154"/>
                <a:gd name="connsiteY0" fmla="*/ 2226426 h 2697913"/>
                <a:gd name="connsiteX1" fmla="*/ 12621 w 2093154"/>
                <a:gd name="connsiteY1" fmla="*/ 2226426 h 2697913"/>
                <a:gd name="connsiteX2" fmla="*/ 217408 w 2093154"/>
                <a:gd name="connsiteY2" fmla="*/ 1659688 h 2697913"/>
                <a:gd name="connsiteX3" fmla="*/ 531734 w 2093154"/>
                <a:gd name="connsiteY3" fmla="*/ 1397751 h 2697913"/>
                <a:gd name="connsiteX4" fmla="*/ 712709 w 2093154"/>
                <a:gd name="connsiteY4" fmla="*/ 1031039 h 2697913"/>
                <a:gd name="connsiteX5" fmla="*/ 1060371 w 2093154"/>
                <a:gd name="connsiteY5" fmla="*/ 750051 h 2697913"/>
                <a:gd name="connsiteX6" fmla="*/ 1298496 w 2093154"/>
                <a:gd name="connsiteY6" fmla="*/ 378575 h 2697913"/>
                <a:gd name="connsiteX7" fmla="*/ 2003347 w 2093154"/>
                <a:gd name="connsiteY7" fmla="*/ 140451 h 2697913"/>
                <a:gd name="connsiteX8" fmla="*/ 2089071 w 2093154"/>
                <a:gd name="connsiteY8" fmla="*/ 2697913 h 2697913"/>
                <a:gd name="connsiteX0" fmla="*/ 15 w 2232948"/>
                <a:gd name="connsiteY0" fmla="*/ 2207376 h 2697913"/>
                <a:gd name="connsiteX1" fmla="*/ 152415 w 2232948"/>
                <a:gd name="connsiteY1" fmla="*/ 2226426 h 2697913"/>
                <a:gd name="connsiteX2" fmla="*/ 357202 w 2232948"/>
                <a:gd name="connsiteY2" fmla="*/ 1659688 h 2697913"/>
                <a:gd name="connsiteX3" fmla="*/ 671528 w 2232948"/>
                <a:gd name="connsiteY3" fmla="*/ 1397751 h 2697913"/>
                <a:gd name="connsiteX4" fmla="*/ 852503 w 2232948"/>
                <a:gd name="connsiteY4" fmla="*/ 1031039 h 2697913"/>
                <a:gd name="connsiteX5" fmla="*/ 1200165 w 2232948"/>
                <a:gd name="connsiteY5" fmla="*/ 750051 h 2697913"/>
                <a:gd name="connsiteX6" fmla="*/ 1438290 w 2232948"/>
                <a:gd name="connsiteY6" fmla="*/ 378575 h 2697913"/>
                <a:gd name="connsiteX7" fmla="*/ 2143141 w 2232948"/>
                <a:gd name="connsiteY7" fmla="*/ 140451 h 2697913"/>
                <a:gd name="connsiteX8" fmla="*/ 2228865 w 2232948"/>
                <a:gd name="connsiteY8" fmla="*/ 2697913 h 2697913"/>
                <a:gd name="connsiteX0" fmla="*/ 6 w 2423439"/>
                <a:gd name="connsiteY0" fmla="*/ 2435976 h 2697913"/>
                <a:gd name="connsiteX1" fmla="*/ 342906 w 2423439"/>
                <a:gd name="connsiteY1" fmla="*/ 2226426 h 2697913"/>
                <a:gd name="connsiteX2" fmla="*/ 547693 w 2423439"/>
                <a:gd name="connsiteY2" fmla="*/ 1659688 h 2697913"/>
                <a:gd name="connsiteX3" fmla="*/ 862019 w 2423439"/>
                <a:gd name="connsiteY3" fmla="*/ 1397751 h 2697913"/>
                <a:gd name="connsiteX4" fmla="*/ 1042994 w 2423439"/>
                <a:gd name="connsiteY4" fmla="*/ 1031039 h 2697913"/>
                <a:gd name="connsiteX5" fmla="*/ 1390656 w 2423439"/>
                <a:gd name="connsiteY5" fmla="*/ 750051 h 2697913"/>
                <a:gd name="connsiteX6" fmla="*/ 1628781 w 2423439"/>
                <a:gd name="connsiteY6" fmla="*/ 378575 h 2697913"/>
                <a:gd name="connsiteX7" fmla="*/ 2333632 w 2423439"/>
                <a:gd name="connsiteY7" fmla="*/ 140451 h 2697913"/>
                <a:gd name="connsiteX8" fmla="*/ 2419356 w 2423439"/>
                <a:gd name="connsiteY8" fmla="*/ 2697913 h 2697913"/>
                <a:gd name="connsiteX0" fmla="*/ 7 w 2413915"/>
                <a:gd name="connsiteY0" fmla="*/ 2435976 h 2697913"/>
                <a:gd name="connsiteX1" fmla="*/ 333382 w 2413915"/>
                <a:gd name="connsiteY1" fmla="*/ 2226426 h 2697913"/>
                <a:gd name="connsiteX2" fmla="*/ 538169 w 2413915"/>
                <a:gd name="connsiteY2" fmla="*/ 1659688 h 2697913"/>
                <a:gd name="connsiteX3" fmla="*/ 852495 w 2413915"/>
                <a:gd name="connsiteY3" fmla="*/ 1397751 h 2697913"/>
                <a:gd name="connsiteX4" fmla="*/ 1033470 w 2413915"/>
                <a:gd name="connsiteY4" fmla="*/ 1031039 h 2697913"/>
                <a:gd name="connsiteX5" fmla="*/ 1381132 w 2413915"/>
                <a:gd name="connsiteY5" fmla="*/ 750051 h 2697913"/>
                <a:gd name="connsiteX6" fmla="*/ 1619257 w 2413915"/>
                <a:gd name="connsiteY6" fmla="*/ 378575 h 2697913"/>
                <a:gd name="connsiteX7" fmla="*/ 2324108 w 2413915"/>
                <a:gd name="connsiteY7" fmla="*/ 140451 h 2697913"/>
                <a:gd name="connsiteX8" fmla="*/ 2409832 w 2413915"/>
                <a:gd name="connsiteY8" fmla="*/ 2697913 h 2697913"/>
                <a:gd name="connsiteX0" fmla="*/ 7 w 2426494"/>
                <a:gd name="connsiteY0" fmla="*/ 2464028 h 2725965"/>
                <a:gd name="connsiteX1" fmla="*/ 333382 w 2426494"/>
                <a:gd name="connsiteY1" fmla="*/ 2254478 h 2725965"/>
                <a:gd name="connsiteX2" fmla="*/ 538169 w 2426494"/>
                <a:gd name="connsiteY2" fmla="*/ 1687740 h 2725965"/>
                <a:gd name="connsiteX3" fmla="*/ 852495 w 2426494"/>
                <a:gd name="connsiteY3" fmla="*/ 1425803 h 2725965"/>
                <a:gd name="connsiteX4" fmla="*/ 1033470 w 2426494"/>
                <a:gd name="connsiteY4" fmla="*/ 1059091 h 2725965"/>
                <a:gd name="connsiteX5" fmla="*/ 1381132 w 2426494"/>
                <a:gd name="connsiteY5" fmla="*/ 778103 h 2725965"/>
                <a:gd name="connsiteX6" fmla="*/ 1619257 w 2426494"/>
                <a:gd name="connsiteY6" fmla="*/ 406627 h 2725965"/>
                <a:gd name="connsiteX7" fmla="*/ 2350234 w 2426494"/>
                <a:gd name="connsiteY7" fmla="*/ 135846 h 2725965"/>
                <a:gd name="connsiteX8" fmla="*/ 2409832 w 2426494"/>
                <a:gd name="connsiteY8" fmla="*/ 2725965 h 272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6494" h="2725965">
                  <a:moveTo>
                    <a:pt x="7" y="2464028"/>
                  </a:moveTo>
                  <a:cubicBezTo>
                    <a:pt x="-1580" y="2464028"/>
                    <a:pt x="300838" y="2348934"/>
                    <a:pt x="333382" y="2254478"/>
                  </a:cubicBezTo>
                  <a:cubicBezTo>
                    <a:pt x="365926" y="2160022"/>
                    <a:pt x="451650" y="1825853"/>
                    <a:pt x="538169" y="1687740"/>
                  </a:cubicBezTo>
                  <a:cubicBezTo>
                    <a:pt x="624688" y="1549627"/>
                    <a:pt x="769945" y="1530578"/>
                    <a:pt x="852495" y="1425803"/>
                  </a:cubicBezTo>
                  <a:cubicBezTo>
                    <a:pt x="935045" y="1321028"/>
                    <a:pt x="945364" y="1167041"/>
                    <a:pt x="1033470" y="1059091"/>
                  </a:cubicBezTo>
                  <a:cubicBezTo>
                    <a:pt x="1121576" y="951141"/>
                    <a:pt x="1283501" y="886847"/>
                    <a:pt x="1381132" y="778103"/>
                  </a:cubicBezTo>
                  <a:cubicBezTo>
                    <a:pt x="1478763" y="669359"/>
                    <a:pt x="1457740" y="513670"/>
                    <a:pt x="1619257" y="406627"/>
                  </a:cubicBezTo>
                  <a:cubicBezTo>
                    <a:pt x="1780774" y="299584"/>
                    <a:pt x="2218471" y="-250710"/>
                    <a:pt x="2350234" y="135846"/>
                  </a:cubicBezTo>
                  <a:cubicBezTo>
                    <a:pt x="2481997" y="522402"/>
                    <a:pt x="2401101" y="2256859"/>
                    <a:pt x="2409832" y="272596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Forma livre 9"/>
            <p:cNvSpPr/>
            <p:nvPr/>
          </p:nvSpPr>
          <p:spPr>
            <a:xfrm>
              <a:off x="5852953" y="1731742"/>
              <a:ext cx="440403" cy="2139586"/>
            </a:xfrm>
            <a:custGeom>
              <a:avLst/>
              <a:gdLst>
                <a:gd name="connsiteX0" fmla="*/ 528638 w 528638"/>
                <a:gd name="connsiteY0" fmla="*/ 2580527 h 2599577"/>
                <a:gd name="connsiteX1" fmla="*/ 476250 w 528638"/>
                <a:gd name="connsiteY1" fmla="*/ 1699465 h 2599577"/>
                <a:gd name="connsiteX2" fmla="*/ 390525 w 528638"/>
                <a:gd name="connsiteY2" fmla="*/ 946990 h 2599577"/>
                <a:gd name="connsiteX3" fmla="*/ 280988 w 528638"/>
                <a:gd name="connsiteY3" fmla="*/ 437402 h 2599577"/>
                <a:gd name="connsiteX4" fmla="*/ 166688 w 528638"/>
                <a:gd name="connsiteY4" fmla="*/ 165940 h 2599577"/>
                <a:gd name="connsiteX5" fmla="*/ 47625 w 528638"/>
                <a:gd name="connsiteY5" fmla="*/ 199277 h 2599577"/>
                <a:gd name="connsiteX6" fmla="*/ 0 w 528638"/>
                <a:gd name="connsiteY6" fmla="*/ 2599577 h 2599577"/>
                <a:gd name="connsiteX7" fmla="*/ 0 w 528638"/>
                <a:gd name="connsiteY7" fmla="*/ 2599577 h 2599577"/>
                <a:gd name="connsiteX0" fmla="*/ 528638 w 528638"/>
                <a:gd name="connsiteY0" fmla="*/ 2543226 h 2562276"/>
                <a:gd name="connsiteX1" fmla="*/ 476250 w 528638"/>
                <a:gd name="connsiteY1" fmla="*/ 1662164 h 2562276"/>
                <a:gd name="connsiteX2" fmla="*/ 390525 w 528638"/>
                <a:gd name="connsiteY2" fmla="*/ 909689 h 2562276"/>
                <a:gd name="connsiteX3" fmla="*/ 280988 w 528638"/>
                <a:gd name="connsiteY3" fmla="*/ 400101 h 2562276"/>
                <a:gd name="connsiteX4" fmla="*/ 233363 w 528638"/>
                <a:gd name="connsiteY4" fmla="*/ 238177 h 2562276"/>
                <a:gd name="connsiteX5" fmla="*/ 47625 w 528638"/>
                <a:gd name="connsiteY5" fmla="*/ 161976 h 2562276"/>
                <a:gd name="connsiteX6" fmla="*/ 0 w 528638"/>
                <a:gd name="connsiteY6" fmla="*/ 2562276 h 2562276"/>
                <a:gd name="connsiteX7" fmla="*/ 0 w 528638"/>
                <a:gd name="connsiteY7" fmla="*/ 2562276 h 2562276"/>
                <a:gd name="connsiteX0" fmla="*/ 528638 w 528638"/>
                <a:gd name="connsiteY0" fmla="*/ 2549206 h 2568256"/>
                <a:gd name="connsiteX1" fmla="*/ 476250 w 528638"/>
                <a:gd name="connsiteY1" fmla="*/ 1668144 h 2568256"/>
                <a:gd name="connsiteX2" fmla="*/ 390525 w 528638"/>
                <a:gd name="connsiteY2" fmla="*/ 915669 h 2568256"/>
                <a:gd name="connsiteX3" fmla="*/ 333375 w 528638"/>
                <a:gd name="connsiteY3" fmla="*/ 582293 h 2568256"/>
                <a:gd name="connsiteX4" fmla="*/ 233363 w 528638"/>
                <a:gd name="connsiteY4" fmla="*/ 244157 h 2568256"/>
                <a:gd name="connsiteX5" fmla="*/ 47625 w 528638"/>
                <a:gd name="connsiteY5" fmla="*/ 167956 h 2568256"/>
                <a:gd name="connsiteX6" fmla="*/ 0 w 528638"/>
                <a:gd name="connsiteY6" fmla="*/ 2568256 h 2568256"/>
                <a:gd name="connsiteX7" fmla="*/ 0 w 528638"/>
                <a:gd name="connsiteY7" fmla="*/ 2568256 h 2568256"/>
                <a:gd name="connsiteX0" fmla="*/ 528638 w 528638"/>
                <a:gd name="connsiteY0" fmla="*/ 2549206 h 2568256"/>
                <a:gd name="connsiteX1" fmla="*/ 476250 w 528638"/>
                <a:gd name="connsiteY1" fmla="*/ 1668144 h 2568256"/>
                <a:gd name="connsiteX2" fmla="*/ 433387 w 528638"/>
                <a:gd name="connsiteY2" fmla="*/ 1020444 h 2568256"/>
                <a:gd name="connsiteX3" fmla="*/ 333375 w 528638"/>
                <a:gd name="connsiteY3" fmla="*/ 582293 h 2568256"/>
                <a:gd name="connsiteX4" fmla="*/ 233363 w 528638"/>
                <a:gd name="connsiteY4" fmla="*/ 244157 h 2568256"/>
                <a:gd name="connsiteX5" fmla="*/ 47625 w 528638"/>
                <a:gd name="connsiteY5" fmla="*/ 167956 h 2568256"/>
                <a:gd name="connsiteX6" fmla="*/ 0 w 528638"/>
                <a:gd name="connsiteY6" fmla="*/ 2568256 h 2568256"/>
                <a:gd name="connsiteX7" fmla="*/ 0 w 528638"/>
                <a:gd name="connsiteY7" fmla="*/ 2568256 h 2568256"/>
                <a:gd name="connsiteX0" fmla="*/ 528638 w 528638"/>
                <a:gd name="connsiteY0" fmla="*/ 2549206 h 2568256"/>
                <a:gd name="connsiteX1" fmla="*/ 476250 w 528638"/>
                <a:gd name="connsiteY1" fmla="*/ 1668144 h 2568256"/>
                <a:gd name="connsiteX2" fmla="*/ 414337 w 528638"/>
                <a:gd name="connsiteY2" fmla="*/ 1029969 h 2568256"/>
                <a:gd name="connsiteX3" fmla="*/ 333375 w 528638"/>
                <a:gd name="connsiteY3" fmla="*/ 582293 h 2568256"/>
                <a:gd name="connsiteX4" fmla="*/ 233363 w 528638"/>
                <a:gd name="connsiteY4" fmla="*/ 244157 h 2568256"/>
                <a:gd name="connsiteX5" fmla="*/ 47625 w 528638"/>
                <a:gd name="connsiteY5" fmla="*/ 167956 h 2568256"/>
                <a:gd name="connsiteX6" fmla="*/ 0 w 528638"/>
                <a:gd name="connsiteY6" fmla="*/ 2568256 h 2568256"/>
                <a:gd name="connsiteX7" fmla="*/ 0 w 528638"/>
                <a:gd name="connsiteY7" fmla="*/ 2568256 h 25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638" h="2568256">
                  <a:moveTo>
                    <a:pt x="528638" y="2549206"/>
                  </a:moveTo>
                  <a:cubicBezTo>
                    <a:pt x="513953" y="2244803"/>
                    <a:pt x="495300" y="1921350"/>
                    <a:pt x="476250" y="1668144"/>
                  </a:cubicBezTo>
                  <a:cubicBezTo>
                    <a:pt x="457200" y="1414938"/>
                    <a:pt x="438150" y="1210944"/>
                    <a:pt x="414337" y="1029969"/>
                  </a:cubicBezTo>
                  <a:cubicBezTo>
                    <a:pt x="390525" y="848994"/>
                    <a:pt x="363537" y="713262"/>
                    <a:pt x="333375" y="582293"/>
                  </a:cubicBezTo>
                  <a:cubicBezTo>
                    <a:pt x="303213" y="451324"/>
                    <a:pt x="280988" y="313213"/>
                    <a:pt x="233363" y="244157"/>
                  </a:cubicBezTo>
                  <a:cubicBezTo>
                    <a:pt x="185738" y="175101"/>
                    <a:pt x="86519" y="-219394"/>
                    <a:pt x="47625" y="167956"/>
                  </a:cubicBezTo>
                  <a:cubicBezTo>
                    <a:pt x="8731" y="555306"/>
                    <a:pt x="0" y="2568256"/>
                    <a:pt x="0" y="2568256"/>
                  </a:cubicBezTo>
                  <a:lnTo>
                    <a:pt x="0" y="2568256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Forma livre 10"/>
            <p:cNvSpPr/>
            <p:nvPr/>
          </p:nvSpPr>
          <p:spPr>
            <a:xfrm>
              <a:off x="6295339" y="1709081"/>
              <a:ext cx="2527352" cy="2162247"/>
            </a:xfrm>
            <a:custGeom>
              <a:avLst/>
              <a:gdLst>
                <a:gd name="connsiteX0" fmla="*/ 2700338 w 2705984"/>
                <a:gd name="connsiteY0" fmla="*/ 2095395 h 2595457"/>
                <a:gd name="connsiteX1" fmla="*/ 2652713 w 2705984"/>
                <a:gd name="connsiteY1" fmla="*/ 2014432 h 2595457"/>
                <a:gd name="connsiteX2" fmla="*/ 2314575 w 2705984"/>
                <a:gd name="connsiteY2" fmla="*/ 1481032 h 2595457"/>
                <a:gd name="connsiteX3" fmla="*/ 1919288 w 2705984"/>
                <a:gd name="connsiteY3" fmla="*/ 1123845 h 2595457"/>
                <a:gd name="connsiteX4" fmla="*/ 1576388 w 2705984"/>
                <a:gd name="connsiteY4" fmla="*/ 628545 h 2595457"/>
                <a:gd name="connsiteX5" fmla="*/ 1057275 w 2705984"/>
                <a:gd name="connsiteY5" fmla="*/ 347557 h 2595457"/>
                <a:gd name="connsiteX6" fmla="*/ 838200 w 2705984"/>
                <a:gd name="connsiteY6" fmla="*/ 114195 h 2595457"/>
                <a:gd name="connsiteX7" fmla="*/ 419100 w 2705984"/>
                <a:gd name="connsiteY7" fmla="*/ 61807 h 2595457"/>
                <a:gd name="connsiteX8" fmla="*/ 138113 w 2705984"/>
                <a:gd name="connsiteY8" fmla="*/ 985732 h 2595457"/>
                <a:gd name="connsiteX9" fmla="*/ 52388 w 2705984"/>
                <a:gd name="connsiteY9" fmla="*/ 2033482 h 2595457"/>
                <a:gd name="connsiteX10" fmla="*/ 0 w 2705984"/>
                <a:gd name="connsiteY10" fmla="*/ 2595457 h 2595457"/>
                <a:gd name="connsiteX0" fmla="*/ 2700338 w 2712072"/>
                <a:gd name="connsiteY0" fmla="*/ 2095395 h 2595457"/>
                <a:gd name="connsiteX1" fmla="*/ 2709863 w 2712072"/>
                <a:gd name="connsiteY1" fmla="*/ 2085870 h 2595457"/>
                <a:gd name="connsiteX2" fmla="*/ 2652713 w 2712072"/>
                <a:gd name="connsiteY2" fmla="*/ 2014432 h 2595457"/>
                <a:gd name="connsiteX3" fmla="*/ 2314575 w 2712072"/>
                <a:gd name="connsiteY3" fmla="*/ 1481032 h 2595457"/>
                <a:gd name="connsiteX4" fmla="*/ 1919288 w 2712072"/>
                <a:gd name="connsiteY4" fmla="*/ 1123845 h 2595457"/>
                <a:gd name="connsiteX5" fmla="*/ 1576388 w 2712072"/>
                <a:gd name="connsiteY5" fmla="*/ 628545 h 2595457"/>
                <a:gd name="connsiteX6" fmla="*/ 1057275 w 2712072"/>
                <a:gd name="connsiteY6" fmla="*/ 347557 h 2595457"/>
                <a:gd name="connsiteX7" fmla="*/ 838200 w 2712072"/>
                <a:gd name="connsiteY7" fmla="*/ 114195 h 2595457"/>
                <a:gd name="connsiteX8" fmla="*/ 419100 w 2712072"/>
                <a:gd name="connsiteY8" fmla="*/ 61807 h 2595457"/>
                <a:gd name="connsiteX9" fmla="*/ 138113 w 2712072"/>
                <a:gd name="connsiteY9" fmla="*/ 985732 h 2595457"/>
                <a:gd name="connsiteX10" fmla="*/ 52388 w 2712072"/>
                <a:gd name="connsiteY10" fmla="*/ 2033482 h 2595457"/>
                <a:gd name="connsiteX11" fmla="*/ 0 w 2712072"/>
                <a:gd name="connsiteY11" fmla="*/ 2595457 h 2595457"/>
                <a:gd name="connsiteX0" fmla="*/ 2566988 w 2710168"/>
                <a:gd name="connsiteY0" fmla="*/ 2109682 h 2595457"/>
                <a:gd name="connsiteX1" fmla="*/ 2709863 w 2710168"/>
                <a:gd name="connsiteY1" fmla="*/ 2085870 h 2595457"/>
                <a:gd name="connsiteX2" fmla="*/ 2652713 w 2710168"/>
                <a:gd name="connsiteY2" fmla="*/ 2014432 h 2595457"/>
                <a:gd name="connsiteX3" fmla="*/ 2314575 w 2710168"/>
                <a:gd name="connsiteY3" fmla="*/ 1481032 h 2595457"/>
                <a:gd name="connsiteX4" fmla="*/ 1919288 w 2710168"/>
                <a:gd name="connsiteY4" fmla="*/ 1123845 h 2595457"/>
                <a:gd name="connsiteX5" fmla="*/ 1576388 w 2710168"/>
                <a:gd name="connsiteY5" fmla="*/ 628545 h 2595457"/>
                <a:gd name="connsiteX6" fmla="*/ 1057275 w 2710168"/>
                <a:gd name="connsiteY6" fmla="*/ 347557 h 2595457"/>
                <a:gd name="connsiteX7" fmla="*/ 838200 w 2710168"/>
                <a:gd name="connsiteY7" fmla="*/ 114195 h 2595457"/>
                <a:gd name="connsiteX8" fmla="*/ 419100 w 2710168"/>
                <a:gd name="connsiteY8" fmla="*/ 61807 h 2595457"/>
                <a:gd name="connsiteX9" fmla="*/ 138113 w 2710168"/>
                <a:gd name="connsiteY9" fmla="*/ 985732 h 2595457"/>
                <a:gd name="connsiteX10" fmla="*/ 52388 w 2710168"/>
                <a:gd name="connsiteY10" fmla="*/ 2033482 h 2595457"/>
                <a:gd name="connsiteX11" fmla="*/ 0 w 2710168"/>
                <a:gd name="connsiteY11" fmla="*/ 2595457 h 2595457"/>
                <a:gd name="connsiteX0" fmla="*/ 3057525 w 3057530"/>
                <a:gd name="connsiteY0" fmla="*/ 2276370 h 2595457"/>
                <a:gd name="connsiteX1" fmla="*/ 2709863 w 3057530"/>
                <a:gd name="connsiteY1" fmla="*/ 2085870 h 2595457"/>
                <a:gd name="connsiteX2" fmla="*/ 2652713 w 3057530"/>
                <a:gd name="connsiteY2" fmla="*/ 2014432 h 2595457"/>
                <a:gd name="connsiteX3" fmla="*/ 2314575 w 3057530"/>
                <a:gd name="connsiteY3" fmla="*/ 1481032 h 2595457"/>
                <a:gd name="connsiteX4" fmla="*/ 1919288 w 3057530"/>
                <a:gd name="connsiteY4" fmla="*/ 1123845 h 2595457"/>
                <a:gd name="connsiteX5" fmla="*/ 1576388 w 3057530"/>
                <a:gd name="connsiteY5" fmla="*/ 628545 h 2595457"/>
                <a:gd name="connsiteX6" fmla="*/ 1057275 w 3057530"/>
                <a:gd name="connsiteY6" fmla="*/ 347557 h 2595457"/>
                <a:gd name="connsiteX7" fmla="*/ 838200 w 3057530"/>
                <a:gd name="connsiteY7" fmla="*/ 114195 h 2595457"/>
                <a:gd name="connsiteX8" fmla="*/ 419100 w 3057530"/>
                <a:gd name="connsiteY8" fmla="*/ 61807 h 2595457"/>
                <a:gd name="connsiteX9" fmla="*/ 138113 w 3057530"/>
                <a:gd name="connsiteY9" fmla="*/ 985732 h 2595457"/>
                <a:gd name="connsiteX10" fmla="*/ 52388 w 3057530"/>
                <a:gd name="connsiteY10" fmla="*/ 2033482 h 2595457"/>
                <a:gd name="connsiteX11" fmla="*/ 0 w 3057530"/>
                <a:gd name="connsiteY11" fmla="*/ 2595457 h 2595457"/>
                <a:gd name="connsiteX0" fmla="*/ 3040856 w 3040861"/>
                <a:gd name="connsiteY0" fmla="*/ 2264464 h 2595457"/>
                <a:gd name="connsiteX1" fmla="*/ 2709863 w 3040861"/>
                <a:gd name="connsiteY1" fmla="*/ 2085870 h 2595457"/>
                <a:gd name="connsiteX2" fmla="*/ 2652713 w 3040861"/>
                <a:gd name="connsiteY2" fmla="*/ 2014432 h 2595457"/>
                <a:gd name="connsiteX3" fmla="*/ 2314575 w 3040861"/>
                <a:gd name="connsiteY3" fmla="*/ 1481032 h 2595457"/>
                <a:gd name="connsiteX4" fmla="*/ 1919288 w 3040861"/>
                <a:gd name="connsiteY4" fmla="*/ 1123845 h 2595457"/>
                <a:gd name="connsiteX5" fmla="*/ 1576388 w 3040861"/>
                <a:gd name="connsiteY5" fmla="*/ 628545 h 2595457"/>
                <a:gd name="connsiteX6" fmla="*/ 1057275 w 3040861"/>
                <a:gd name="connsiteY6" fmla="*/ 347557 h 2595457"/>
                <a:gd name="connsiteX7" fmla="*/ 838200 w 3040861"/>
                <a:gd name="connsiteY7" fmla="*/ 114195 h 2595457"/>
                <a:gd name="connsiteX8" fmla="*/ 419100 w 3040861"/>
                <a:gd name="connsiteY8" fmla="*/ 61807 h 2595457"/>
                <a:gd name="connsiteX9" fmla="*/ 138113 w 3040861"/>
                <a:gd name="connsiteY9" fmla="*/ 985732 h 2595457"/>
                <a:gd name="connsiteX10" fmla="*/ 52388 w 3040861"/>
                <a:gd name="connsiteY10" fmla="*/ 2033482 h 2595457"/>
                <a:gd name="connsiteX11" fmla="*/ 0 w 3040861"/>
                <a:gd name="connsiteY11" fmla="*/ 2595457 h 2595457"/>
                <a:gd name="connsiteX0" fmla="*/ 3040856 w 3040856"/>
                <a:gd name="connsiteY0" fmla="*/ 2264464 h 2595457"/>
                <a:gd name="connsiteX1" fmla="*/ 2652713 w 3040856"/>
                <a:gd name="connsiteY1" fmla="*/ 2014432 h 2595457"/>
                <a:gd name="connsiteX2" fmla="*/ 2314575 w 3040856"/>
                <a:gd name="connsiteY2" fmla="*/ 1481032 h 2595457"/>
                <a:gd name="connsiteX3" fmla="*/ 1919288 w 3040856"/>
                <a:gd name="connsiteY3" fmla="*/ 1123845 h 2595457"/>
                <a:gd name="connsiteX4" fmla="*/ 1576388 w 3040856"/>
                <a:gd name="connsiteY4" fmla="*/ 628545 h 2595457"/>
                <a:gd name="connsiteX5" fmla="*/ 1057275 w 3040856"/>
                <a:gd name="connsiteY5" fmla="*/ 347557 h 2595457"/>
                <a:gd name="connsiteX6" fmla="*/ 838200 w 3040856"/>
                <a:gd name="connsiteY6" fmla="*/ 114195 h 2595457"/>
                <a:gd name="connsiteX7" fmla="*/ 419100 w 3040856"/>
                <a:gd name="connsiteY7" fmla="*/ 61807 h 2595457"/>
                <a:gd name="connsiteX8" fmla="*/ 138113 w 3040856"/>
                <a:gd name="connsiteY8" fmla="*/ 985732 h 2595457"/>
                <a:gd name="connsiteX9" fmla="*/ 52388 w 3040856"/>
                <a:gd name="connsiteY9" fmla="*/ 2033482 h 2595457"/>
                <a:gd name="connsiteX10" fmla="*/ 0 w 3040856"/>
                <a:gd name="connsiteY10" fmla="*/ 2595457 h 2595457"/>
                <a:gd name="connsiteX0" fmla="*/ 3040856 w 3040856"/>
                <a:gd name="connsiteY0" fmla="*/ 2216839 h 2595457"/>
                <a:gd name="connsiteX1" fmla="*/ 2652713 w 3040856"/>
                <a:gd name="connsiteY1" fmla="*/ 2014432 h 2595457"/>
                <a:gd name="connsiteX2" fmla="*/ 2314575 w 3040856"/>
                <a:gd name="connsiteY2" fmla="*/ 1481032 h 2595457"/>
                <a:gd name="connsiteX3" fmla="*/ 1919288 w 3040856"/>
                <a:gd name="connsiteY3" fmla="*/ 1123845 h 2595457"/>
                <a:gd name="connsiteX4" fmla="*/ 1576388 w 3040856"/>
                <a:gd name="connsiteY4" fmla="*/ 628545 h 2595457"/>
                <a:gd name="connsiteX5" fmla="*/ 1057275 w 3040856"/>
                <a:gd name="connsiteY5" fmla="*/ 347557 h 2595457"/>
                <a:gd name="connsiteX6" fmla="*/ 838200 w 3040856"/>
                <a:gd name="connsiteY6" fmla="*/ 114195 h 2595457"/>
                <a:gd name="connsiteX7" fmla="*/ 419100 w 3040856"/>
                <a:gd name="connsiteY7" fmla="*/ 61807 h 2595457"/>
                <a:gd name="connsiteX8" fmla="*/ 138113 w 3040856"/>
                <a:gd name="connsiteY8" fmla="*/ 985732 h 2595457"/>
                <a:gd name="connsiteX9" fmla="*/ 52388 w 3040856"/>
                <a:gd name="connsiteY9" fmla="*/ 2033482 h 2595457"/>
                <a:gd name="connsiteX10" fmla="*/ 0 w 3040856"/>
                <a:gd name="connsiteY10" fmla="*/ 2595457 h 2595457"/>
                <a:gd name="connsiteX0" fmla="*/ 3040856 w 3040856"/>
                <a:gd name="connsiteY0" fmla="*/ 2216839 h 2595457"/>
                <a:gd name="connsiteX1" fmla="*/ 2652713 w 3040856"/>
                <a:gd name="connsiteY1" fmla="*/ 2014432 h 2595457"/>
                <a:gd name="connsiteX2" fmla="*/ 2314575 w 3040856"/>
                <a:gd name="connsiteY2" fmla="*/ 1481032 h 2595457"/>
                <a:gd name="connsiteX3" fmla="*/ 1919288 w 3040856"/>
                <a:gd name="connsiteY3" fmla="*/ 1123845 h 2595457"/>
                <a:gd name="connsiteX4" fmla="*/ 1576388 w 3040856"/>
                <a:gd name="connsiteY4" fmla="*/ 628545 h 2595457"/>
                <a:gd name="connsiteX5" fmla="*/ 1057275 w 3040856"/>
                <a:gd name="connsiteY5" fmla="*/ 347557 h 2595457"/>
                <a:gd name="connsiteX6" fmla="*/ 838200 w 3040856"/>
                <a:gd name="connsiteY6" fmla="*/ 114195 h 2595457"/>
                <a:gd name="connsiteX7" fmla="*/ 419100 w 3040856"/>
                <a:gd name="connsiteY7" fmla="*/ 61807 h 2595457"/>
                <a:gd name="connsiteX8" fmla="*/ 138113 w 3040856"/>
                <a:gd name="connsiteY8" fmla="*/ 985732 h 2595457"/>
                <a:gd name="connsiteX9" fmla="*/ 52388 w 3040856"/>
                <a:gd name="connsiteY9" fmla="*/ 2033482 h 2595457"/>
                <a:gd name="connsiteX10" fmla="*/ 0 w 3040856"/>
                <a:gd name="connsiteY10" fmla="*/ 2595457 h 2595457"/>
                <a:gd name="connsiteX0" fmla="*/ 3033712 w 3033712"/>
                <a:gd name="connsiteY0" fmla="*/ 2216839 h 2595457"/>
                <a:gd name="connsiteX1" fmla="*/ 2645569 w 3033712"/>
                <a:gd name="connsiteY1" fmla="*/ 2014432 h 2595457"/>
                <a:gd name="connsiteX2" fmla="*/ 2307431 w 3033712"/>
                <a:gd name="connsiteY2" fmla="*/ 1481032 h 2595457"/>
                <a:gd name="connsiteX3" fmla="*/ 1912144 w 3033712"/>
                <a:gd name="connsiteY3" fmla="*/ 1123845 h 2595457"/>
                <a:gd name="connsiteX4" fmla="*/ 1569244 w 3033712"/>
                <a:gd name="connsiteY4" fmla="*/ 628545 h 2595457"/>
                <a:gd name="connsiteX5" fmla="*/ 1050131 w 3033712"/>
                <a:gd name="connsiteY5" fmla="*/ 347557 h 2595457"/>
                <a:gd name="connsiteX6" fmla="*/ 831056 w 3033712"/>
                <a:gd name="connsiteY6" fmla="*/ 114195 h 2595457"/>
                <a:gd name="connsiteX7" fmla="*/ 411956 w 3033712"/>
                <a:gd name="connsiteY7" fmla="*/ 61807 h 2595457"/>
                <a:gd name="connsiteX8" fmla="*/ 130969 w 3033712"/>
                <a:gd name="connsiteY8" fmla="*/ 985732 h 2595457"/>
                <a:gd name="connsiteX9" fmla="*/ 45244 w 3033712"/>
                <a:gd name="connsiteY9" fmla="*/ 2033482 h 2595457"/>
                <a:gd name="connsiteX10" fmla="*/ 0 w 3033712"/>
                <a:gd name="connsiteY10" fmla="*/ 2595457 h 259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33712" h="2595457">
                  <a:moveTo>
                    <a:pt x="3033712" y="2216839"/>
                  </a:moveTo>
                  <a:cubicBezTo>
                    <a:pt x="2933799" y="2181418"/>
                    <a:pt x="2766616" y="2137066"/>
                    <a:pt x="2645569" y="2014432"/>
                  </a:cubicBezTo>
                  <a:cubicBezTo>
                    <a:pt x="2524522" y="1891798"/>
                    <a:pt x="2429669" y="1629463"/>
                    <a:pt x="2307431" y="1481032"/>
                  </a:cubicBezTo>
                  <a:cubicBezTo>
                    <a:pt x="2185193" y="1332601"/>
                    <a:pt x="2035175" y="1265926"/>
                    <a:pt x="1912144" y="1123845"/>
                  </a:cubicBezTo>
                  <a:cubicBezTo>
                    <a:pt x="1789113" y="981764"/>
                    <a:pt x="1712913" y="757926"/>
                    <a:pt x="1569244" y="628545"/>
                  </a:cubicBezTo>
                  <a:cubicBezTo>
                    <a:pt x="1425575" y="499164"/>
                    <a:pt x="1173162" y="433282"/>
                    <a:pt x="1050131" y="347557"/>
                  </a:cubicBezTo>
                  <a:cubicBezTo>
                    <a:pt x="927100" y="261832"/>
                    <a:pt x="937418" y="161820"/>
                    <a:pt x="831056" y="114195"/>
                  </a:cubicBezTo>
                  <a:cubicBezTo>
                    <a:pt x="724694" y="66570"/>
                    <a:pt x="528637" y="-83449"/>
                    <a:pt x="411956" y="61807"/>
                  </a:cubicBezTo>
                  <a:cubicBezTo>
                    <a:pt x="295275" y="207063"/>
                    <a:pt x="192088" y="657119"/>
                    <a:pt x="130969" y="985732"/>
                  </a:cubicBezTo>
                  <a:cubicBezTo>
                    <a:pt x="69850" y="1314344"/>
                    <a:pt x="67072" y="1765194"/>
                    <a:pt x="45244" y="2033482"/>
                  </a:cubicBezTo>
                  <a:cubicBezTo>
                    <a:pt x="23416" y="2301770"/>
                    <a:pt x="14684" y="2448613"/>
                    <a:pt x="0" y="259545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Forma livre 11"/>
            <p:cNvSpPr/>
            <p:nvPr/>
          </p:nvSpPr>
          <p:spPr>
            <a:xfrm>
              <a:off x="3777890" y="3736045"/>
              <a:ext cx="2003647" cy="139250"/>
            </a:xfrm>
            <a:custGeom>
              <a:avLst/>
              <a:gdLst>
                <a:gd name="connsiteX0" fmla="*/ 0 w 2090737"/>
                <a:gd name="connsiteY0" fmla="*/ 24273 h 167148"/>
                <a:gd name="connsiteX1" fmla="*/ 419100 w 2090737"/>
                <a:gd name="connsiteY1" fmla="*/ 38560 h 167148"/>
                <a:gd name="connsiteX2" fmla="*/ 800100 w 2090737"/>
                <a:gd name="connsiteY2" fmla="*/ 460 h 167148"/>
                <a:gd name="connsiteX3" fmla="*/ 1219200 w 2090737"/>
                <a:gd name="connsiteY3" fmla="*/ 43323 h 167148"/>
                <a:gd name="connsiteX4" fmla="*/ 1562100 w 2090737"/>
                <a:gd name="connsiteY4" fmla="*/ 460 h 167148"/>
                <a:gd name="connsiteX5" fmla="*/ 1928812 w 2090737"/>
                <a:gd name="connsiteY5" fmla="*/ 19510 h 167148"/>
                <a:gd name="connsiteX6" fmla="*/ 2047875 w 2090737"/>
                <a:gd name="connsiteY6" fmla="*/ 24273 h 167148"/>
                <a:gd name="connsiteX7" fmla="*/ 2090737 w 2090737"/>
                <a:gd name="connsiteY7" fmla="*/ 167148 h 167148"/>
                <a:gd name="connsiteX8" fmla="*/ 2090737 w 2090737"/>
                <a:gd name="connsiteY8" fmla="*/ 167148 h 167148"/>
                <a:gd name="connsiteX0" fmla="*/ 42456 w 2133193"/>
                <a:gd name="connsiteY0" fmla="*/ 24273 h 167148"/>
                <a:gd name="connsiteX1" fmla="*/ 28168 w 2133193"/>
                <a:gd name="connsiteY1" fmla="*/ 19510 h 167148"/>
                <a:gd name="connsiteX2" fmla="*/ 461556 w 2133193"/>
                <a:gd name="connsiteY2" fmla="*/ 38560 h 167148"/>
                <a:gd name="connsiteX3" fmla="*/ 842556 w 2133193"/>
                <a:gd name="connsiteY3" fmla="*/ 460 h 167148"/>
                <a:gd name="connsiteX4" fmla="*/ 1261656 w 2133193"/>
                <a:gd name="connsiteY4" fmla="*/ 43323 h 167148"/>
                <a:gd name="connsiteX5" fmla="*/ 1604556 w 2133193"/>
                <a:gd name="connsiteY5" fmla="*/ 460 h 167148"/>
                <a:gd name="connsiteX6" fmla="*/ 1971268 w 2133193"/>
                <a:gd name="connsiteY6" fmla="*/ 19510 h 167148"/>
                <a:gd name="connsiteX7" fmla="*/ 2090331 w 2133193"/>
                <a:gd name="connsiteY7" fmla="*/ 24273 h 167148"/>
                <a:gd name="connsiteX8" fmla="*/ 2133193 w 2133193"/>
                <a:gd name="connsiteY8" fmla="*/ 167148 h 167148"/>
                <a:gd name="connsiteX9" fmla="*/ 2133193 w 2133193"/>
                <a:gd name="connsiteY9" fmla="*/ 167148 h 167148"/>
                <a:gd name="connsiteX0" fmla="*/ 148098 w 2119773"/>
                <a:gd name="connsiteY0" fmla="*/ 4 h 247654"/>
                <a:gd name="connsiteX1" fmla="*/ 14748 w 2119773"/>
                <a:gd name="connsiteY1" fmla="*/ 100016 h 247654"/>
                <a:gd name="connsiteX2" fmla="*/ 448136 w 2119773"/>
                <a:gd name="connsiteY2" fmla="*/ 119066 h 247654"/>
                <a:gd name="connsiteX3" fmla="*/ 829136 w 2119773"/>
                <a:gd name="connsiteY3" fmla="*/ 80966 h 247654"/>
                <a:gd name="connsiteX4" fmla="*/ 1248236 w 2119773"/>
                <a:gd name="connsiteY4" fmla="*/ 123829 h 247654"/>
                <a:gd name="connsiteX5" fmla="*/ 1591136 w 2119773"/>
                <a:gd name="connsiteY5" fmla="*/ 80966 h 247654"/>
                <a:gd name="connsiteX6" fmla="*/ 1957848 w 2119773"/>
                <a:gd name="connsiteY6" fmla="*/ 100016 h 247654"/>
                <a:gd name="connsiteX7" fmla="*/ 2076911 w 2119773"/>
                <a:gd name="connsiteY7" fmla="*/ 104779 h 247654"/>
                <a:gd name="connsiteX8" fmla="*/ 2119773 w 2119773"/>
                <a:gd name="connsiteY8" fmla="*/ 247654 h 247654"/>
                <a:gd name="connsiteX9" fmla="*/ 2119773 w 2119773"/>
                <a:gd name="connsiteY9" fmla="*/ 247654 h 247654"/>
                <a:gd name="connsiteX0" fmla="*/ 18 w 2405081"/>
                <a:gd name="connsiteY0" fmla="*/ 52849 h 167149"/>
                <a:gd name="connsiteX1" fmla="*/ 300056 w 2405081"/>
                <a:gd name="connsiteY1" fmla="*/ 19511 h 167149"/>
                <a:gd name="connsiteX2" fmla="*/ 733444 w 2405081"/>
                <a:gd name="connsiteY2" fmla="*/ 38561 h 167149"/>
                <a:gd name="connsiteX3" fmla="*/ 1114444 w 2405081"/>
                <a:gd name="connsiteY3" fmla="*/ 461 h 167149"/>
                <a:gd name="connsiteX4" fmla="*/ 1533544 w 2405081"/>
                <a:gd name="connsiteY4" fmla="*/ 43324 h 167149"/>
                <a:gd name="connsiteX5" fmla="*/ 1876444 w 2405081"/>
                <a:gd name="connsiteY5" fmla="*/ 461 h 167149"/>
                <a:gd name="connsiteX6" fmla="*/ 2243156 w 2405081"/>
                <a:gd name="connsiteY6" fmla="*/ 19511 h 167149"/>
                <a:gd name="connsiteX7" fmla="*/ 2362219 w 2405081"/>
                <a:gd name="connsiteY7" fmla="*/ 24274 h 167149"/>
                <a:gd name="connsiteX8" fmla="*/ 2405081 w 2405081"/>
                <a:gd name="connsiteY8" fmla="*/ 167149 h 167149"/>
                <a:gd name="connsiteX9" fmla="*/ 2405081 w 2405081"/>
                <a:gd name="connsiteY9" fmla="*/ 167149 h 16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5081" h="167149">
                  <a:moveTo>
                    <a:pt x="18" y="52849"/>
                  </a:moveTo>
                  <a:cubicBezTo>
                    <a:pt x="-2363" y="52055"/>
                    <a:pt x="230206" y="17130"/>
                    <a:pt x="300056" y="19511"/>
                  </a:cubicBezTo>
                  <a:cubicBezTo>
                    <a:pt x="369906" y="21892"/>
                    <a:pt x="597713" y="41736"/>
                    <a:pt x="733444" y="38561"/>
                  </a:cubicBezTo>
                  <a:cubicBezTo>
                    <a:pt x="869175" y="35386"/>
                    <a:pt x="981094" y="-333"/>
                    <a:pt x="1114444" y="461"/>
                  </a:cubicBezTo>
                  <a:cubicBezTo>
                    <a:pt x="1247794" y="1255"/>
                    <a:pt x="1406544" y="43324"/>
                    <a:pt x="1533544" y="43324"/>
                  </a:cubicBezTo>
                  <a:cubicBezTo>
                    <a:pt x="1660544" y="43324"/>
                    <a:pt x="1758175" y="4430"/>
                    <a:pt x="1876444" y="461"/>
                  </a:cubicBezTo>
                  <a:cubicBezTo>
                    <a:pt x="1994713" y="-3508"/>
                    <a:pt x="2243156" y="19511"/>
                    <a:pt x="2243156" y="19511"/>
                  </a:cubicBezTo>
                  <a:cubicBezTo>
                    <a:pt x="2324119" y="23480"/>
                    <a:pt x="2335231" y="-332"/>
                    <a:pt x="2362219" y="24274"/>
                  </a:cubicBezTo>
                  <a:cubicBezTo>
                    <a:pt x="2389207" y="48880"/>
                    <a:pt x="2405081" y="167149"/>
                    <a:pt x="2405081" y="167149"/>
                  </a:cubicBezTo>
                  <a:lnTo>
                    <a:pt x="2405081" y="167149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Forma livre 12"/>
            <p:cNvSpPr/>
            <p:nvPr/>
          </p:nvSpPr>
          <p:spPr>
            <a:xfrm>
              <a:off x="5852953" y="1373732"/>
              <a:ext cx="474127" cy="2501564"/>
            </a:xfrm>
            <a:custGeom>
              <a:avLst/>
              <a:gdLst>
                <a:gd name="connsiteX0" fmla="*/ 0 w 576090"/>
                <a:gd name="connsiteY0" fmla="*/ 3224213 h 3224213"/>
                <a:gd name="connsiteX1" fmla="*/ 42863 w 576090"/>
                <a:gd name="connsiteY1" fmla="*/ 3095625 h 3224213"/>
                <a:gd name="connsiteX2" fmla="*/ 195263 w 576090"/>
                <a:gd name="connsiteY2" fmla="*/ 3062288 h 3224213"/>
                <a:gd name="connsiteX3" fmla="*/ 385763 w 576090"/>
                <a:gd name="connsiteY3" fmla="*/ 2928938 h 3224213"/>
                <a:gd name="connsiteX4" fmla="*/ 509588 w 576090"/>
                <a:gd name="connsiteY4" fmla="*/ 2443163 h 3224213"/>
                <a:gd name="connsiteX5" fmla="*/ 571500 w 576090"/>
                <a:gd name="connsiteY5" fmla="*/ 533400 h 3224213"/>
                <a:gd name="connsiteX6" fmla="*/ 566738 w 576090"/>
                <a:gd name="connsiteY6" fmla="*/ 0 h 3224213"/>
                <a:gd name="connsiteX0" fmla="*/ 0 w 571500"/>
                <a:gd name="connsiteY0" fmla="*/ 2690813 h 2690813"/>
                <a:gd name="connsiteX1" fmla="*/ 42863 w 571500"/>
                <a:gd name="connsiteY1" fmla="*/ 2562225 h 2690813"/>
                <a:gd name="connsiteX2" fmla="*/ 195263 w 571500"/>
                <a:gd name="connsiteY2" fmla="*/ 2528888 h 2690813"/>
                <a:gd name="connsiteX3" fmla="*/ 385763 w 571500"/>
                <a:gd name="connsiteY3" fmla="*/ 2395538 h 2690813"/>
                <a:gd name="connsiteX4" fmla="*/ 509588 w 571500"/>
                <a:gd name="connsiteY4" fmla="*/ 1909763 h 2690813"/>
                <a:gd name="connsiteX5" fmla="*/ 571500 w 571500"/>
                <a:gd name="connsiteY5" fmla="*/ 0 h 2690813"/>
                <a:gd name="connsiteX0" fmla="*/ 0 w 569119"/>
                <a:gd name="connsiteY0" fmla="*/ 3002757 h 3002757"/>
                <a:gd name="connsiteX1" fmla="*/ 42863 w 569119"/>
                <a:gd name="connsiteY1" fmla="*/ 2874169 h 3002757"/>
                <a:gd name="connsiteX2" fmla="*/ 195263 w 569119"/>
                <a:gd name="connsiteY2" fmla="*/ 2840832 h 3002757"/>
                <a:gd name="connsiteX3" fmla="*/ 385763 w 569119"/>
                <a:gd name="connsiteY3" fmla="*/ 2707482 h 3002757"/>
                <a:gd name="connsiteX4" fmla="*/ 509588 w 569119"/>
                <a:gd name="connsiteY4" fmla="*/ 2221707 h 3002757"/>
                <a:gd name="connsiteX5" fmla="*/ 569119 w 569119"/>
                <a:gd name="connsiteY5" fmla="*/ 0 h 300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119" h="3002757">
                  <a:moveTo>
                    <a:pt x="0" y="3002757"/>
                  </a:moveTo>
                  <a:cubicBezTo>
                    <a:pt x="5159" y="2951956"/>
                    <a:pt x="10319" y="2901156"/>
                    <a:pt x="42863" y="2874169"/>
                  </a:cubicBezTo>
                  <a:cubicBezTo>
                    <a:pt x="75407" y="2847182"/>
                    <a:pt x="138113" y="2868613"/>
                    <a:pt x="195263" y="2840832"/>
                  </a:cubicBezTo>
                  <a:cubicBezTo>
                    <a:pt x="252413" y="2813051"/>
                    <a:pt x="333376" y="2810669"/>
                    <a:pt x="385763" y="2707482"/>
                  </a:cubicBezTo>
                  <a:cubicBezTo>
                    <a:pt x="438150" y="2604295"/>
                    <a:pt x="479029" y="2672954"/>
                    <a:pt x="509588" y="2221707"/>
                  </a:cubicBezTo>
                  <a:cubicBezTo>
                    <a:pt x="540147" y="1770460"/>
                    <a:pt x="559594" y="407194"/>
                    <a:pt x="569119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Forma livre 13"/>
            <p:cNvSpPr/>
            <p:nvPr/>
          </p:nvSpPr>
          <p:spPr>
            <a:xfrm>
              <a:off x="6327079" y="1369765"/>
              <a:ext cx="2497595" cy="2392189"/>
            </a:xfrm>
            <a:custGeom>
              <a:avLst/>
              <a:gdLst>
                <a:gd name="connsiteX0" fmla="*/ 0 w 2652713"/>
                <a:gd name="connsiteY0" fmla="*/ 0 h 2559526"/>
                <a:gd name="connsiteX1" fmla="*/ 57150 w 2652713"/>
                <a:gd name="connsiteY1" fmla="*/ 1833562 h 2559526"/>
                <a:gd name="connsiteX2" fmla="*/ 209550 w 2652713"/>
                <a:gd name="connsiteY2" fmla="*/ 2443162 h 2559526"/>
                <a:gd name="connsiteX3" fmla="*/ 866775 w 2652713"/>
                <a:gd name="connsiteY3" fmla="*/ 2557462 h 2559526"/>
                <a:gd name="connsiteX4" fmla="*/ 1300163 w 2652713"/>
                <a:gd name="connsiteY4" fmla="*/ 2519362 h 2559526"/>
                <a:gd name="connsiteX5" fmla="*/ 1900238 w 2652713"/>
                <a:gd name="connsiteY5" fmla="*/ 2552700 h 2559526"/>
                <a:gd name="connsiteX6" fmla="*/ 2252663 w 2652713"/>
                <a:gd name="connsiteY6" fmla="*/ 2509837 h 2559526"/>
                <a:gd name="connsiteX7" fmla="*/ 2652713 w 2652713"/>
                <a:gd name="connsiteY7" fmla="*/ 2557462 h 2559526"/>
                <a:gd name="connsiteX0" fmla="*/ 0 w 2683750"/>
                <a:gd name="connsiteY0" fmla="*/ 0 h 2560989"/>
                <a:gd name="connsiteX1" fmla="*/ 57150 w 2683750"/>
                <a:gd name="connsiteY1" fmla="*/ 1833562 h 2560989"/>
                <a:gd name="connsiteX2" fmla="*/ 209550 w 2683750"/>
                <a:gd name="connsiteY2" fmla="*/ 2443162 h 2560989"/>
                <a:gd name="connsiteX3" fmla="*/ 866775 w 2683750"/>
                <a:gd name="connsiteY3" fmla="*/ 2557462 h 2560989"/>
                <a:gd name="connsiteX4" fmla="*/ 1300163 w 2683750"/>
                <a:gd name="connsiteY4" fmla="*/ 2519362 h 2560989"/>
                <a:gd name="connsiteX5" fmla="*/ 1900238 w 2683750"/>
                <a:gd name="connsiteY5" fmla="*/ 2552700 h 2560989"/>
                <a:gd name="connsiteX6" fmla="*/ 2252663 w 2683750"/>
                <a:gd name="connsiteY6" fmla="*/ 2509837 h 2560989"/>
                <a:gd name="connsiteX7" fmla="*/ 2652713 w 2683750"/>
                <a:gd name="connsiteY7" fmla="*/ 2557462 h 2560989"/>
                <a:gd name="connsiteX8" fmla="*/ 2657475 w 2683750"/>
                <a:gd name="connsiteY8" fmla="*/ 2557462 h 2560989"/>
                <a:gd name="connsiteX0" fmla="*/ 0 w 2657475"/>
                <a:gd name="connsiteY0" fmla="*/ 0 h 2559526"/>
                <a:gd name="connsiteX1" fmla="*/ 57150 w 2657475"/>
                <a:gd name="connsiteY1" fmla="*/ 1833562 h 2559526"/>
                <a:gd name="connsiteX2" fmla="*/ 209550 w 2657475"/>
                <a:gd name="connsiteY2" fmla="*/ 2443162 h 2559526"/>
                <a:gd name="connsiteX3" fmla="*/ 866775 w 2657475"/>
                <a:gd name="connsiteY3" fmla="*/ 2557462 h 2559526"/>
                <a:gd name="connsiteX4" fmla="*/ 1300163 w 2657475"/>
                <a:gd name="connsiteY4" fmla="*/ 2519362 h 2559526"/>
                <a:gd name="connsiteX5" fmla="*/ 1900238 w 2657475"/>
                <a:gd name="connsiteY5" fmla="*/ 2552700 h 2559526"/>
                <a:gd name="connsiteX6" fmla="*/ 2252663 w 2657475"/>
                <a:gd name="connsiteY6" fmla="*/ 2509837 h 2559526"/>
                <a:gd name="connsiteX7" fmla="*/ 2528888 w 2657475"/>
                <a:gd name="connsiteY7" fmla="*/ 2500312 h 2559526"/>
                <a:gd name="connsiteX8" fmla="*/ 2657475 w 2657475"/>
                <a:gd name="connsiteY8" fmla="*/ 2557462 h 2559526"/>
                <a:gd name="connsiteX0" fmla="*/ 0 w 3028950"/>
                <a:gd name="connsiteY0" fmla="*/ 0 h 2590799"/>
                <a:gd name="connsiteX1" fmla="*/ 57150 w 3028950"/>
                <a:gd name="connsiteY1" fmla="*/ 1833562 h 2590799"/>
                <a:gd name="connsiteX2" fmla="*/ 209550 w 3028950"/>
                <a:gd name="connsiteY2" fmla="*/ 2443162 h 2590799"/>
                <a:gd name="connsiteX3" fmla="*/ 866775 w 3028950"/>
                <a:gd name="connsiteY3" fmla="*/ 2557462 h 2590799"/>
                <a:gd name="connsiteX4" fmla="*/ 1300163 w 3028950"/>
                <a:gd name="connsiteY4" fmla="*/ 2519362 h 2590799"/>
                <a:gd name="connsiteX5" fmla="*/ 1900238 w 3028950"/>
                <a:gd name="connsiteY5" fmla="*/ 2552700 h 2590799"/>
                <a:gd name="connsiteX6" fmla="*/ 2252663 w 3028950"/>
                <a:gd name="connsiteY6" fmla="*/ 2509837 h 2590799"/>
                <a:gd name="connsiteX7" fmla="*/ 2528888 w 3028950"/>
                <a:gd name="connsiteY7" fmla="*/ 2500312 h 2590799"/>
                <a:gd name="connsiteX8" fmla="*/ 3028950 w 3028950"/>
                <a:gd name="connsiteY8" fmla="*/ 2590799 h 2590799"/>
                <a:gd name="connsiteX0" fmla="*/ 0 w 3028950"/>
                <a:gd name="connsiteY0" fmla="*/ 0 h 2590799"/>
                <a:gd name="connsiteX1" fmla="*/ 57150 w 3028950"/>
                <a:gd name="connsiteY1" fmla="*/ 1833562 h 2590799"/>
                <a:gd name="connsiteX2" fmla="*/ 209550 w 3028950"/>
                <a:gd name="connsiteY2" fmla="*/ 2443162 h 2590799"/>
                <a:gd name="connsiteX3" fmla="*/ 866775 w 3028950"/>
                <a:gd name="connsiteY3" fmla="*/ 2557462 h 2590799"/>
                <a:gd name="connsiteX4" fmla="*/ 1300163 w 3028950"/>
                <a:gd name="connsiteY4" fmla="*/ 2519362 h 2590799"/>
                <a:gd name="connsiteX5" fmla="*/ 1900238 w 3028950"/>
                <a:gd name="connsiteY5" fmla="*/ 2552700 h 2590799"/>
                <a:gd name="connsiteX6" fmla="*/ 2252663 w 3028950"/>
                <a:gd name="connsiteY6" fmla="*/ 2509837 h 2590799"/>
                <a:gd name="connsiteX7" fmla="*/ 2576513 w 3028950"/>
                <a:gd name="connsiteY7" fmla="*/ 2538412 h 2590799"/>
                <a:gd name="connsiteX8" fmla="*/ 3028950 w 3028950"/>
                <a:gd name="connsiteY8" fmla="*/ 2590799 h 2590799"/>
                <a:gd name="connsiteX0" fmla="*/ 0 w 3048000"/>
                <a:gd name="connsiteY0" fmla="*/ 0 h 2586037"/>
                <a:gd name="connsiteX1" fmla="*/ 57150 w 3048000"/>
                <a:gd name="connsiteY1" fmla="*/ 1833562 h 2586037"/>
                <a:gd name="connsiteX2" fmla="*/ 209550 w 3048000"/>
                <a:gd name="connsiteY2" fmla="*/ 2443162 h 2586037"/>
                <a:gd name="connsiteX3" fmla="*/ 866775 w 3048000"/>
                <a:gd name="connsiteY3" fmla="*/ 2557462 h 2586037"/>
                <a:gd name="connsiteX4" fmla="*/ 1300163 w 3048000"/>
                <a:gd name="connsiteY4" fmla="*/ 2519362 h 2586037"/>
                <a:gd name="connsiteX5" fmla="*/ 1900238 w 3048000"/>
                <a:gd name="connsiteY5" fmla="*/ 2552700 h 2586037"/>
                <a:gd name="connsiteX6" fmla="*/ 2252663 w 3048000"/>
                <a:gd name="connsiteY6" fmla="*/ 2509837 h 2586037"/>
                <a:gd name="connsiteX7" fmla="*/ 2576513 w 3048000"/>
                <a:gd name="connsiteY7" fmla="*/ 2538412 h 2586037"/>
                <a:gd name="connsiteX8" fmla="*/ 3048000 w 3048000"/>
                <a:gd name="connsiteY8" fmla="*/ 2586037 h 2586037"/>
                <a:gd name="connsiteX0" fmla="*/ 0 w 3024187"/>
                <a:gd name="connsiteY0" fmla="*/ 0 h 2586037"/>
                <a:gd name="connsiteX1" fmla="*/ 57150 w 3024187"/>
                <a:gd name="connsiteY1" fmla="*/ 1833562 h 2586037"/>
                <a:gd name="connsiteX2" fmla="*/ 209550 w 3024187"/>
                <a:gd name="connsiteY2" fmla="*/ 2443162 h 2586037"/>
                <a:gd name="connsiteX3" fmla="*/ 866775 w 3024187"/>
                <a:gd name="connsiteY3" fmla="*/ 2557462 h 2586037"/>
                <a:gd name="connsiteX4" fmla="*/ 1300163 w 3024187"/>
                <a:gd name="connsiteY4" fmla="*/ 2519362 h 2586037"/>
                <a:gd name="connsiteX5" fmla="*/ 1900238 w 3024187"/>
                <a:gd name="connsiteY5" fmla="*/ 2552700 h 2586037"/>
                <a:gd name="connsiteX6" fmla="*/ 2252663 w 3024187"/>
                <a:gd name="connsiteY6" fmla="*/ 2509837 h 2586037"/>
                <a:gd name="connsiteX7" fmla="*/ 2576513 w 3024187"/>
                <a:gd name="connsiteY7" fmla="*/ 2538412 h 2586037"/>
                <a:gd name="connsiteX8" fmla="*/ 3024187 w 3024187"/>
                <a:gd name="connsiteY8" fmla="*/ 2586037 h 2586037"/>
                <a:gd name="connsiteX0" fmla="*/ 0 w 2988468"/>
                <a:gd name="connsiteY0" fmla="*/ 0 h 2583656"/>
                <a:gd name="connsiteX1" fmla="*/ 57150 w 2988468"/>
                <a:gd name="connsiteY1" fmla="*/ 1833562 h 2583656"/>
                <a:gd name="connsiteX2" fmla="*/ 209550 w 2988468"/>
                <a:gd name="connsiteY2" fmla="*/ 2443162 h 2583656"/>
                <a:gd name="connsiteX3" fmla="*/ 866775 w 2988468"/>
                <a:gd name="connsiteY3" fmla="*/ 2557462 h 2583656"/>
                <a:gd name="connsiteX4" fmla="*/ 1300163 w 2988468"/>
                <a:gd name="connsiteY4" fmla="*/ 2519362 h 2583656"/>
                <a:gd name="connsiteX5" fmla="*/ 1900238 w 2988468"/>
                <a:gd name="connsiteY5" fmla="*/ 2552700 h 2583656"/>
                <a:gd name="connsiteX6" fmla="*/ 2252663 w 2988468"/>
                <a:gd name="connsiteY6" fmla="*/ 2509837 h 2583656"/>
                <a:gd name="connsiteX7" fmla="*/ 2576513 w 2988468"/>
                <a:gd name="connsiteY7" fmla="*/ 2538412 h 2583656"/>
                <a:gd name="connsiteX8" fmla="*/ 2988468 w 2988468"/>
                <a:gd name="connsiteY8" fmla="*/ 2583656 h 2583656"/>
                <a:gd name="connsiteX0" fmla="*/ 0 w 2995612"/>
                <a:gd name="connsiteY0" fmla="*/ 0 h 2559526"/>
                <a:gd name="connsiteX1" fmla="*/ 57150 w 2995612"/>
                <a:gd name="connsiteY1" fmla="*/ 1833562 h 2559526"/>
                <a:gd name="connsiteX2" fmla="*/ 209550 w 2995612"/>
                <a:gd name="connsiteY2" fmla="*/ 2443162 h 2559526"/>
                <a:gd name="connsiteX3" fmla="*/ 866775 w 2995612"/>
                <a:gd name="connsiteY3" fmla="*/ 2557462 h 2559526"/>
                <a:gd name="connsiteX4" fmla="*/ 1300163 w 2995612"/>
                <a:gd name="connsiteY4" fmla="*/ 2519362 h 2559526"/>
                <a:gd name="connsiteX5" fmla="*/ 1900238 w 2995612"/>
                <a:gd name="connsiteY5" fmla="*/ 2552700 h 2559526"/>
                <a:gd name="connsiteX6" fmla="*/ 2252663 w 2995612"/>
                <a:gd name="connsiteY6" fmla="*/ 2509837 h 2559526"/>
                <a:gd name="connsiteX7" fmla="*/ 2576513 w 2995612"/>
                <a:gd name="connsiteY7" fmla="*/ 2538412 h 2559526"/>
                <a:gd name="connsiteX8" fmla="*/ 2995612 w 2995612"/>
                <a:gd name="connsiteY8" fmla="*/ 2459831 h 2559526"/>
                <a:gd name="connsiteX0" fmla="*/ 0 w 2995612"/>
                <a:gd name="connsiteY0" fmla="*/ 0 h 2559526"/>
                <a:gd name="connsiteX1" fmla="*/ 57150 w 2995612"/>
                <a:gd name="connsiteY1" fmla="*/ 1833562 h 2559526"/>
                <a:gd name="connsiteX2" fmla="*/ 209550 w 2995612"/>
                <a:gd name="connsiteY2" fmla="*/ 2443162 h 2559526"/>
                <a:gd name="connsiteX3" fmla="*/ 866775 w 2995612"/>
                <a:gd name="connsiteY3" fmla="*/ 2557462 h 2559526"/>
                <a:gd name="connsiteX4" fmla="*/ 1300163 w 2995612"/>
                <a:gd name="connsiteY4" fmla="*/ 2519362 h 2559526"/>
                <a:gd name="connsiteX5" fmla="*/ 1900238 w 2995612"/>
                <a:gd name="connsiteY5" fmla="*/ 2552700 h 2559526"/>
                <a:gd name="connsiteX6" fmla="*/ 2252663 w 2995612"/>
                <a:gd name="connsiteY6" fmla="*/ 2509837 h 2559526"/>
                <a:gd name="connsiteX7" fmla="*/ 2576513 w 2995612"/>
                <a:gd name="connsiteY7" fmla="*/ 2538412 h 2559526"/>
                <a:gd name="connsiteX8" fmla="*/ 2995612 w 2995612"/>
                <a:gd name="connsiteY8" fmla="*/ 2459831 h 2559526"/>
                <a:gd name="connsiteX0" fmla="*/ 0 w 2995612"/>
                <a:gd name="connsiteY0" fmla="*/ 0 h 2559526"/>
                <a:gd name="connsiteX1" fmla="*/ 57150 w 2995612"/>
                <a:gd name="connsiteY1" fmla="*/ 1833562 h 2559526"/>
                <a:gd name="connsiteX2" fmla="*/ 209550 w 2995612"/>
                <a:gd name="connsiteY2" fmla="*/ 2443162 h 2559526"/>
                <a:gd name="connsiteX3" fmla="*/ 866775 w 2995612"/>
                <a:gd name="connsiteY3" fmla="*/ 2557462 h 2559526"/>
                <a:gd name="connsiteX4" fmla="*/ 1300163 w 2995612"/>
                <a:gd name="connsiteY4" fmla="*/ 2519362 h 2559526"/>
                <a:gd name="connsiteX5" fmla="*/ 1900238 w 2995612"/>
                <a:gd name="connsiteY5" fmla="*/ 2552700 h 2559526"/>
                <a:gd name="connsiteX6" fmla="*/ 2252663 w 2995612"/>
                <a:gd name="connsiteY6" fmla="*/ 2509837 h 2559526"/>
                <a:gd name="connsiteX7" fmla="*/ 2576513 w 2995612"/>
                <a:gd name="connsiteY7" fmla="*/ 2538412 h 2559526"/>
                <a:gd name="connsiteX8" fmla="*/ 2995612 w 2995612"/>
                <a:gd name="connsiteY8" fmla="*/ 2459831 h 2559526"/>
                <a:gd name="connsiteX0" fmla="*/ 0 w 2997993"/>
                <a:gd name="connsiteY0" fmla="*/ 0 h 2871469"/>
                <a:gd name="connsiteX1" fmla="*/ 59531 w 2997993"/>
                <a:gd name="connsiteY1" fmla="*/ 2145505 h 2871469"/>
                <a:gd name="connsiteX2" fmla="*/ 211931 w 2997993"/>
                <a:gd name="connsiteY2" fmla="*/ 2755105 h 2871469"/>
                <a:gd name="connsiteX3" fmla="*/ 869156 w 2997993"/>
                <a:gd name="connsiteY3" fmla="*/ 2869405 h 2871469"/>
                <a:gd name="connsiteX4" fmla="*/ 1302544 w 2997993"/>
                <a:gd name="connsiteY4" fmla="*/ 2831305 h 2871469"/>
                <a:gd name="connsiteX5" fmla="*/ 1902619 w 2997993"/>
                <a:gd name="connsiteY5" fmla="*/ 2864643 h 2871469"/>
                <a:gd name="connsiteX6" fmla="*/ 2255044 w 2997993"/>
                <a:gd name="connsiteY6" fmla="*/ 2821780 h 2871469"/>
                <a:gd name="connsiteX7" fmla="*/ 2578894 w 2997993"/>
                <a:gd name="connsiteY7" fmla="*/ 2850355 h 2871469"/>
                <a:gd name="connsiteX8" fmla="*/ 2997993 w 2997993"/>
                <a:gd name="connsiteY8" fmla="*/ 2771774 h 287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7993" h="2871469">
                  <a:moveTo>
                    <a:pt x="0" y="0"/>
                  </a:moveTo>
                  <a:cubicBezTo>
                    <a:pt x="11112" y="713184"/>
                    <a:pt x="24209" y="1686321"/>
                    <a:pt x="59531" y="2145505"/>
                  </a:cubicBezTo>
                  <a:cubicBezTo>
                    <a:pt x="94853" y="2604689"/>
                    <a:pt x="76994" y="2634455"/>
                    <a:pt x="211931" y="2755105"/>
                  </a:cubicBezTo>
                  <a:cubicBezTo>
                    <a:pt x="346868" y="2875755"/>
                    <a:pt x="687387" y="2856705"/>
                    <a:pt x="869156" y="2869405"/>
                  </a:cubicBezTo>
                  <a:cubicBezTo>
                    <a:pt x="1050925" y="2882105"/>
                    <a:pt x="1130300" y="2832099"/>
                    <a:pt x="1302544" y="2831305"/>
                  </a:cubicBezTo>
                  <a:cubicBezTo>
                    <a:pt x="1474788" y="2830511"/>
                    <a:pt x="1743869" y="2866230"/>
                    <a:pt x="1902619" y="2864643"/>
                  </a:cubicBezTo>
                  <a:cubicBezTo>
                    <a:pt x="2061369" y="2863056"/>
                    <a:pt x="2142332" y="2824161"/>
                    <a:pt x="2255044" y="2821780"/>
                  </a:cubicBezTo>
                  <a:cubicBezTo>
                    <a:pt x="2367756" y="2819399"/>
                    <a:pt x="2436812" y="2850752"/>
                    <a:pt x="2578894" y="2850355"/>
                  </a:cubicBezTo>
                  <a:cubicBezTo>
                    <a:pt x="2740025" y="2840829"/>
                    <a:pt x="2858293" y="2797968"/>
                    <a:pt x="2997993" y="277177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5400000">
              <a:off x="3573007" y="368904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6" name="Retângulo 15"/>
            <p:cNvSpPr/>
            <p:nvPr/>
          </p:nvSpPr>
          <p:spPr>
            <a:xfrm rot="5400000">
              <a:off x="3573006" y="3408456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7" name="Retângulo 16"/>
            <p:cNvSpPr/>
            <p:nvPr/>
          </p:nvSpPr>
          <p:spPr>
            <a:xfrm rot="5400000">
              <a:off x="3573005" y="3127862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5400000">
              <a:off x="3573652" y="284726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5400000">
              <a:off x="3573652" y="2564761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5400000">
              <a:off x="3573652" y="2284167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1" name="Retângulo 20"/>
            <p:cNvSpPr/>
            <p:nvPr/>
          </p:nvSpPr>
          <p:spPr>
            <a:xfrm rot="5400000">
              <a:off x="3573005" y="2003573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 rot="5400000">
              <a:off x="3573005" y="1722978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5400000">
              <a:off x="3573005" y="1442384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 rot="5400000">
              <a:off x="2322586" y="2573544"/>
              <a:ext cx="2625324" cy="1574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4894774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5455518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6016262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6577228" y="3884409"/>
              <a:ext cx="280372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7137750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7698716" y="3884409"/>
              <a:ext cx="280372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8259238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4334031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3773287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8539609" y="3884409"/>
              <a:ext cx="280593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4053659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4614403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175146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5735890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296634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6857378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418122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7978866" y="3884409"/>
              <a:ext cx="280594" cy="1199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7698716" y="1533324"/>
              <a:ext cx="6686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smtClean="0">
                  <a:solidFill>
                    <a:srgbClr val="FF0000"/>
                  </a:solidFill>
                </a:rPr>
                <a:t>cones</a:t>
              </a:r>
              <a:endParaRPr lang="pt-BR" sz="1600" dirty="0">
                <a:solidFill>
                  <a:srgbClr val="FF0000"/>
                </a:solidFill>
              </a:endParaRP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7698716" y="1731742"/>
              <a:ext cx="1102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smtClean="0">
                  <a:solidFill>
                    <a:schemeClr val="accent1"/>
                  </a:solidFill>
                </a:rPr>
                <a:t>bastonetes</a:t>
              </a:r>
              <a:endParaRPr lang="pt-BR" sz="1600" dirty="0">
                <a:solidFill>
                  <a:schemeClr val="accent1"/>
                </a:solidFill>
              </a:endParaRP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5250015" y="1048216"/>
              <a:ext cx="1116203" cy="3189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36000" bIns="36000" rtlCol="0">
              <a:spAutoFit/>
            </a:bodyPr>
            <a:lstStyle/>
            <a:p>
              <a:r>
                <a:rPr lang="pt-BR" sz="1600" dirty="0" smtClean="0">
                  <a:solidFill>
                    <a:schemeClr val="bg1"/>
                  </a:solidFill>
                </a:rPr>
                <a:t>Ponto cego</a:t>
              </a:r>
              <a:endParaRPr lang="pt-BR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46" name="Conector de seta reta 45"/>
            <p:cNvCxnSpPr>
              <a:stCxn id="45" idx="2"/>
            </p:cNvCxnSpPr>
            <p:nvPr/>
          </p:nvCxnSpPr>
          <p:spPr>
            <a:xfrm>
              <a:off x="5808118" y="1367140"/>
              <a:ext cx="0" cy="302198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upo 46"/>
            <p:cNvGrpSpPr/>
            <p:nvPr/>
          </p:nvGrpSpPr>
          <p:grpSpPr>
            <a:xfrm>
              <a:off x="3632987" y="3944392"/>
              <a:ext cx="5327511" cy="179947"/>
              <a:chOff x="1783434" y="4097728"/>
              <a:chExt cx="6394888" cy="216000"/>
            </a:xfrm>
            <a:solidFill>
              <a:schemeClr val="tx1"/>
            </a:solidFill>
          </p:grpSpPr>
          <p:sp>
            <p:nvSpPr>
              <p:cNvPr id="58" name="Retângulo 57"/>
              <p:cNvSpPr/>
              <p:nvPr/>
            </p:nvSpPr>
            <p:spPr>
              <a:xfrm>
                <a:off x="1783434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90⁰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Retângulo 58"/>
              <p:cNvSpPr/>
              <p:nvPr/>
            </p:nvSpPr>
            <p:spPr>
              <a:xfrm>
                <a:off x="346642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40⁰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413951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20⁰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tângulo 60"/>
              <p:cNvSpPr/>
              <p:nvPr/>
            </p:nvSpPr>
            <p:spPr>
              <a:xfrm>
                <a:off x="481260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tângulo 61"/>
              <p:cNvSpPr/>
              <p:nvPr/>
            </p:nvSpPr>
            <p:spPr>
              <a:xfrm>
                <a:off x="548569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20⁰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tângulo 62"/>
              <p:cNvSpPr/>
              <p:nvPr/>
            </p:nvSpPr>
            <p:spPr>
              <a:xfrm>
                <a:off x="615878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40⁰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tângulo 63"/>
              <p:cNvSpPr/>
              <p:nvPr/>
            </p:nvSpPr>
            <p:spPr>
              <a:xfrm>
                <a:off x="683187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60⁰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750496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80⁰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79333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60⁰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Retângulo 66"/>
              <p:cNvSpPr/>
              <p:nvPr/>
            </p:nvSpPr>
            <p:spPr>
              <a:xfrm>
                <a:off x="2120248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80⁰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Retângulo 67"/>
              <p:cNvSpPr/>
              <p:nvPr/>
            </p:nvSpPr>
            <p:spPr>
              <a:xfrm>
                <a:off x="7841512" y="4097728"/>
                <a:ext cx="336810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90⁰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tângulo 68"/>
              <p:cNvSpPr/>
              <p:nvPr/>
            </p:nvSpPr>
            <p:spPr>
              <a:xfrm>
                <a:off x="245679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70⁰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312988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50⁰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380297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30⁰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47606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10⁰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14915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10⁰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82224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30⁰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649533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50⁰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7168423" y="4097728"/>
                <a:ext cx="336811" cy="21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pt-BR" sz="1200" dirty="0" smtClean="0">
                    <a:solidFill>
                      <a:schemeClr val="bg1"/>
                    </a:solidFill>
                  </a:rPr>
                  <a:t>70⁰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Retângulo 47"/>
            <p:cNvSpPr/>
            <p:nvPr/>
          </p:nvSpPr>
          <p:spPr>
            <a:xfrm rot="5400000">
              <a:off x="3181578" y="3243519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20.000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5400000">
              <a:off x="3181578" y="2962926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40.000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5400000">
              <a:off x="3181578" y="2682332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60.000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5400000">
              <a:off x="3181578" y="2401738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80.000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5400000">
              <a:off x="3181578" y="2119230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100.000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5400000">
              <a:off x="3181578" y="1838637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120.000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5400000">
              <a:off x="3181578" y="1558043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140.000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5400000">
              <a:off x="3181578" y="1277448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160.000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5400000">
              <a:off x="3181578" y="996854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180.000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5400000">
              <a:off x="3181579" y="3525760"/>
              <a:ext cx="280594" cy="730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pt-BR" sz="1200" dirty="0" smtClean="0">
                  <a:solidFill>
                    <a:schemeClr val="bg1"/>
                  </a:solidFill>
                </a:rPr>
                <a:t>0</a:t>
              </a:r>
              <a:endParaRPr lang="pt-BR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5958688" y="4381055"/>
              <a:ext cx="675891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0" bIns="0" rtlCol="0">
              <a:spAutoFit/>
            </a:bodyPr>
            <a:lstStyle/>
            <a:p>
              <a:r>
                <a:rPr lang="pt-BR" sz="1600" dirty="0" smtClean="0">
                  <a:solidFill>
                    <a:schemeClr val="bg1"/>
                  </a:solidFill>
                </a:rPr>
                <a:t>Fóvea</a:t>
              </a:r>
              <a:endParaRPr lang="pt-BR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77" name="Conector de seta reta 76"/>
            <p:cNvCxnSpPr>
              <a:stCxn id="8" idx="0"/>
              <a:endCxn id="61" idx="2"/>
            </p:cNvCxnSpPr>
            <p:nvPr/>
          </p:nvCxnSpPr>
          <p:spPr>
            <a:xfrm flipV="1">
              <a:off x="6296634" y="4124339"/>
              <a:ext cx="222" cy="256716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0" y="1628001"/>
            <a:ext cx="3779914" cy="2232011"/>
            <a:chOff x="0" y="1628001"/>
            <a:chExt cx="3779914" cy="223201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7"/>
            <a:stretch/>
          </p:blipFill>
          <p:spPr bwMode="auto">
            <a:xfrm>
              <a:off x="0" y="1628001"/>
              <a:ext cx="3779914" cy="22320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69" t="70661" r="44989" b="20768"/>
            <a:stretch/>
          </p:blipFill>
          <p:spPr bwMode="auto">
            <a:xfrm>
              <a:off x="1156938" y="3353160"/>
              <a:ext cx="938212" cy="191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506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04889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2" name="Grupo 21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3" name="Paralelogramo 22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Paralelogramo 24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Grupo 26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4" name="Retângulo 43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Triângulo isósceles 45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8" name="Retângulo 27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Conector reto 28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o 29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1" name="Retângulo 40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Triângulo isósceles 42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1" name="Cubo 30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strela de 12 Pontos 32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4" name="Conector de seta reta 33"/>
            <p:cNvCxnSpPr>
              <a:stCxn id="33" idx="6"/>
              <a:endCxn id="42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>
              <a:stCxn id="33" idx="6"/>
              <a:endCxn id="41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2" idx="0"/>
              <a:endCxn id="45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>
              <a:stCxn id="41" idx="2"/>
              <a:endCxn id="44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tângulo 37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9" name="Conector reto 38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rco 39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2118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458502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Seta para a direita 14"/>
          <p:cNvSpPr/>
          <p:nvPr/>
        </p:nvSpPr>
        <p:spPr>
          <a:xfrm>
            <a:off x="5813702" y="3676228"/>
            <a:ext cx="2160000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973702" y="3504220"/>
            <a:ext cx="1062794" cy="5356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Amplificador</a:t>
            </a:r>
            <a:endParaRPr lang="pt-BR" sz="1200" dirty="0"/>
          </a:p>
        </p:txBody>
      </p:sp>
      <p:grpSp>
        <p:nvGrpSpPr>
          <p:cNvPr id="17" name="Grupo 16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18" name="Paralelogramo 17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Paralelogramo 18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Paralelogramo 19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3" name="Grupo 22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" name="Retângulo 23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5" name="Conector reto 24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37" name="Retângulo 36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Triângulo isósceles 37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Triângulo isósceles 38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Cubo 26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strela de 12 Pontos 28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0" name="Conector de seta reta 29"/>
            <p:cNvCxnSpPr>
              <a:stCxn id="29" idx="6"/>
              <a:endCxn id="38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/>
            <p:cNvCxnSpPr>
              <a:stCxn id="29" idx="6"/>
              <a:endCxn id="37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>
              <a:stCxn id="38" idx="0"/>
              <a:endCxn id="41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>
              <a:stCxn id="37" idx="2"/>
              <a:endCxn id="40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tângulo 33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5" name="Conector reto 34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o 35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3399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182311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Seta para a direita 14"/>
          <p:cNvSpPr/>
          <p:nvPr/>
        </p:nvSpPr>
        <p:spPr>
          <a:xfrm>
            <a:off x="5813702" y="3676228"/>
            <a:ext cx="2160000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973702" y="3504220"/>
            <a:ext cx="1062794" cy="5356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Amplificador</a:t>
            </a:r>
            <a:endParaRPr lang="pt-BR" sz="1200" dirty="0"/>
          </a:p>
        </p:txBody>
      </p:sp>
      <p:sp>
        <p:nvSpPr>
          <p:cNvPr id="17" name="Retângulo 16"/>
          <p:cNvSpPr/>
          <p:nvPr/>
        </p:nvSpPr>
        <p:spPr>
          <a:xfrm>
            <a:off x="7973702" y="2512251"/>
            <a:ext cx="1062794" cy="5356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Conversor A/D</a:t>
            </a:r>
            <a:endParaRPr lang="pt-BR" sz="1200" dirty="0"/>
          </a:p>
        </p:txBody>
      </p:sp>
      <p:sp>
        <p:nvSpPr>
          <p:cNvPr id="18" name="Seta para a direita 17"/>
          <p:cNvSpPr/>
          <p:nvPr/>
        </p:nvSpPr>
        <p:spPr>
          <a:xfrm rot="16200000">
            <a:off x="8276956" y="2188274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a direita 18"/>
          <p:cNvSpPr/>
          <p:nvPr/>
        </p:nvSpPr>
        <p:spPr>
          <a:xfrm rot="16200000">
            <a:off x="8276955" y="3180243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19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2" name="Paralelogramo 21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Paralelogramo 22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Triângulo isósceles 43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Retângulo 26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" name="Conector reto 27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o 28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0" name="Cubo 29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strela de 12 Pontos 31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/>
            <p:cNvCxnSpPr>
              <a:stCxn id="32" idx="6"/>
              <a:endCxn id="41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32" idx="6"/>
              <a:endCxn id="40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>
              <a:stCxn id="41" idx="0"/>
              <a:endCxn id="44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0" idx="2"/>
              <a:endCxn id="43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8" name="Conector reto 37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o 38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279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37657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Seta para a direita 14"/>
          <p:cNvSpPr/>
          <p:nvPr/>
        </p:nvSpPr>
        <p:spPr>
          <a:xfrm>
            <a:off x="5813702" y="3676228"/>
            <a:ext cx="2160000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973702" y="3504220"/>
            <a:ext cx="1062794" cy="5356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Amplificador</a:t>
            </a:r>
            <a:endParaRPr lang="pt-BR" sz="1200" dirty="0"/>
          </a:p>
        </p:txBody>
      </p:sp>
      <p:sp>
        <p:nvSpPr>
          <p:cNvPr id="17" name="Retângulo 16"/>
          <p:cNvSpPr/>
          <p:nvPr/>
        </p:nvSpPr>
        <p:spPr>
          <a:xfrm>
            <a:off x="7973702" y="2512251"/>
            <a:ext cx="1062794" cy="5356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Conversor A/D</a:t>
            </a:r>
            <a:endParaRPr lang="pt-BR" sz="1200" dirty="0"/>
          </a:p>
        </p:txBody>
      </p:sp>
      <p:sp>
        <p:nvSpPr>
          <p:cNvPr id="18" name="Seta para a direita 17"/>
          <p:cNvSpPr/>
          <p:nvPr/>
        </p:nvSpPr>
        <p:spPr>
          <a:xfrm rot="16200000">
            <a:off x="8276956" y="2188274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a direita 18"/>
          <p:cNvSpPr/>
          <p:nvPr/>
        </p:nvSpPr>
        <p:spPr>
          <a:xfrm rot="16200000">
            <a:off x="8276955" y="3180243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556366"/>
              </p:ext>
            </p:extLst>
          </p:nvPr>
        </p:nvGraphicFramePr>
        <p:xfrm>
          <a:off x="5799712" y="1549832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2" name="Grupo 21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3" name="Paralelogramo 22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Paralelogramo 24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Grupo 26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4" name="Retângulo 43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Triângulo isósceles 45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8" name="Retângulo 27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Conector reto 28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o 29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1" name="Retângulo 40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Triângulo isósceles 42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1" name="Cubo 30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strela de 12 Pontos 32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4" name="Conector de seta reta 33"/>
            <p:cNvCxnSpPr>
              <a:stCxn id="33" idx="6"/>
              <a:endCxn id="42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>
              <a:stCxn id="33" idx="6"/>
              <a:endCxn id="41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2" idx="0"/>
              <a:endCxn id="45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>
              <a:stCxn id="41" idx="2"/>
              <a:endCxn id="44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tângulo 37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9" name="Conector reto 38"/>
            <p:cNvCxnSpPr/>
            <p:nvPr/>
          </p:nvCxnSpPr>
          <p:spPr>
            <a:xfrm>
              <a:off x="5105322" y="2731289"/>
              <a:ext cx="0" cy="137034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rco 39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9828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430969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rgbClr val="FFFFFF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8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097504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389968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677553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635914"/>
              </p:ext>
            </p:extLst>
          </p:nvPr>
        </p:nvGraphicFramePr>
        <p:xfrm>
          <a:off x="2440882" y="729755"/>
          <a:ext cx="2027862" cy="20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800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2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19132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562974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26171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701860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28671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965145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422760"/>
              </p:ext>
            </p:extLst>
          </p:nvPr>
        </p:nvGraphicFramePr>
        <p:xfrm>
          <a:off x="2440882" y="729755"/>
          <a:ext cx="2027862" cy="20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800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59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350169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59589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902699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143637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964501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174353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937290"/>
              </p:ext>
            </p:extLst>
          </p:nvPr>
        </p:nvGraphicFramePr>
        <p:xfrm>
          <a:off x="2440882" y="729755"/>
          <a:ext cx="2027862" cy="20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800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1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72641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816927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84351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Tabela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581726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57349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05944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266676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" name="Tabela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823050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9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900161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70689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81924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903482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28609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003788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783978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7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 rot="16200000">
            <a:off x="2766611" y="1414236"/>
            <a:ext cx="3610779" cy="2525150"/>
            <a:chOff x="2051720" y="799108"/>
            <a:chExt cx="4536504" cy="3172544"/>
          </a:xfrm>
        </p:grpSpPr>
        <p:sp>
          <p:nvSpPr>
            <p:cNvPr id="13" name="Retângulo 12"/>
            <p:cNvSpPr/>
            <p:nvPr/>
          </p:nvSpPr>
          <p:spPr>
            <a:xfrm>
              <a:off x="3180174" y="799108"/>
              <a:ext cx="1656184" cy="2160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de cantos arredondados 13"/>
            <p:cNvSpPr/>
            <p:nvPr/>
          </p:nvSpPr>
          <p:spPr>
            <a:xfrm>
              <a:off x="3012484" y="1015132"/>
              <a:ext cx="1991564" cy="2060674"/>
            </a:xfrm>
            <a:prstGeom prst="roundRect">
              <a:avLst>
                <a:gd name="adj" fmla="val 614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2940475" y="3057252"/>
              <a:ext cx="2135582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de cantos arredondados 15"/>
            <p:cNvSpPr/>
            <p:nvPr/>
          </p:nvSpPr>
          <p:spPr>
            <a:xfrm>
              <a:off x="2746648" y="2436609"/>
              <a:ext cx="2689448" cy="9144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de cantos arredondados 16"/>
            <p:cNvSpPr/>
            <p:nvPr/>
          </p:nvSpPr>
          <p:spPr>
            <a:xfrm>
              <a:off x="2051720" y="2643758"/>
              <a:ext cx="4536504" cy="1152128"/>
            </a:xfrm>
            <a:prstGeom prst="roundRect">
              <a:avLst>
                <a:gd name="adj" fmla="val 23942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>
              <a:off x="5662499" y="2870143"/>
              <a:ext cx="698376" cy="698376"/>
            </a:xfrm>
            <a:prstGeom prst="ellipse">
              <a:avLst/>
            </a:prstGeom>
            <a:solidFill>
              <a:srgbClr val="999999"/>
            </a:solidFill>
            <a:ln>
              <a:solidFill>
                <a:srgbClr val="55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 rot="2700000">
              <a:off x="4788794" y="3368209"/>
              <a:ext cx="237728" cy="231428"/>
            </a:xfrm>
            <a:prstGeom prst="rect">
              <a:avLst/>
            </a:prstGeom>
            <a:solidFill>
              <a:srgbClr val="888888"/>
            </a:solidFill>
            <a:ln>
              <a:solidFill>
                <a:srgbClr val="55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" name="Grupo 19"/>
            <p:cNvGrpSpPr/>
            <p:nvPr/>
          </p:nvGrpSpPr>
          <p:grpSpPr>
            <a:xfrm>
              <a:off x="2115463" y="2751770"/>
              <a:ext cx="935122" cy="935122"/>
              <a:chOff x="2077363" y="2751770"/>
              <a:chExt cx="935122" cy="935122"/>
            </a:xfrm>
          </p:grpSpPr>
          <p:sp>
            <p:nvSpPr>
              <p:cNvPr id="37" name="Elipse 36"/>
              <p:cNvSpPr/>
              <p:nvPr/>
            </p:nvSpPr>
            <p:spPr>
              <a:xfrm>
                <a:off x="2077363" y="2751770"/>
                <a:ext cx="935122" cy="935122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2195736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1" name="Elipse 20"/>
            <p:cNvSpPr/>
            <p:nvPr/>
          </p:nvSpPr>
          <p:spPr>
            <a:xfrm>
              <a:off x="4824028" y="2870143"/>
              <a:ext cx="698376" cy="698376"/>
            </a:xfrm>
            <a:prstGeom prst="ellipse">
              <a:avLst/>
            </a:prstGeom>
            <a:solidFill>
              <a:srgbClr val="888888"/>
            </a:solidFill>
            <a:ln>
              <a:solidFill>
                <a:srgbClr val="55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 rot="2700000">
              <a:off x="4823722" y="3343240"/>
              <a:ext cx="212808" cy="240162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3012484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3168501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3324518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3480535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3636552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3792569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948586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4104603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4260620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4416637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4572654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4728671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4896048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 rot="5400000">
              <a:off x="3953297" y="1264925"/>
              <a:ext cx="108000" cy="19935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770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70881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19781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79571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687304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128704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713963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369243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2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437841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112699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315250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712916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16478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276001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069854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/>
          <p:cNvCxnSpPr>
            <a:stCxn id="25" idx="1"/>
            <a:endCxn id="24" idx="3"/>
          </p:cNvCxnSpPr>
          <p:nvPr/>
        </p:nvCxnSpPr>
        <p:spPr>
          <a:xfrm flipH="1">
            <a:off x="76707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de seta reta 111"/>
          <p:cNvCxnSpPr>
            <a:stCxn id="24" idx="1"/>
            <a:endCxn id="24" idx="3"/>
          </p:cNvCxnSpPr>
          <p:nvPr/>
        </p:nvCxnSpPr>
        <p:spPr>
          <a:xfrm>
            <a:off x="73071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de seta reta 112"/>
          <p:cNvCxnSpPr>
            <a:stCxn id="25" idx="1"/>
            <a:endCxn id="28" idx="3"/>
          </p:cNvCxnSpPr>
          <p:nvPr/>
        </p:nvCxnSpPr>
        <p:spPr>
          <a:xfrm flipH="1">
            <a:off x="76707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/>
          <p:cNvCxnSpPr>
            <a:stCxn id="24" idx="1"/>
            <a:endCxn id="28" idx="3"/>
          </p:cNvCxnSpPr>
          <p:nvPr/>
        </p:nvCxnSpPr>
        <p:spPr>
          <a:xfrm>
            <a:off x="73071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>
            <a:stCxn id="32" idx="1"/>
            <a:endCxn id="28" idx="3"/>
          </p:cNvCxnSpPr>
          <p:nvPr/>
        </p:nvCxnSpPr>
        <p:spPr>
          <a:xfrm flipV="1">
            <a:off x="73071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>
            <a:stCxn id="33" idx="1"/>
            <a:endCxn id="28" idx="3"/>
          </p:cNvCxnSpPr>
          <p:nvPr/>
        </p:nvCxnSpPr>
        <p:spPr>
          <a:xfrm flipH="1" flipV="1">
            <a:off x="76707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>
            <a:stCxn id="44" idx="0"/>
            <a:endCxn id="29" idx="1"/>
          </p:cNvCxnSpPr>
          <p:nvPr/>
        </p:nvCxnSpPr>
        <p:spPr>
          <a:xfrm flipV="1">
            <a:off x="8034302" y="3492488"/>
            <a:ext cx="0" cy="3658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/>
          <p:cNvCxnSpPr>
            <a:stCxn id="36" idx="0"/>
            <a:endCxn id="40" idx="0"/>
          </p:cNvCxnSpPr>
          <p:nvPr/>
        </p:nvCxnSpPr>
        <p:spPr>
          <a:xfrm>
            <a:off x="8034302" y="3131783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8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964413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721459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822793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Tabela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406381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922715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16824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646914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/>
          <p:cNvCxnSpPr>
            <a:stCxn id="25" idx="1"/>
            <a:endCxn id="24" idx="3"/>
          </p:cNvCxnSpPr>
          <p:nvPr/>
        </p:nvCxnSpPr>
        <p:spPr>
          <a:xfrm flipH="1">
            <a:off x="76707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de seta reta 111"/>
          <p:cNvCxnSpPr>
            <a:stCxn id="24" idx="1"/>
            <a:endCxn id="24" idx="3"/>
          </p:cNvCxnSpPr>
          <p:nvPr/>
        </p:nvCxnSpPr>
        <p:spPr>
          <a:xfrm>
            <a:off x="73071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de seta reta 112"/>
          <p:cNvCxnSpPr>
            <a:stCxn id="25" idx="1"/>
            <a:endCxn id="28" idx="3"/>
          </p:cNvCxnSpPr>
          <p:nvPr/>
        </p:nvCxnSpPr>
        <p:spPr>
          <a:xfrm flipH="1">
            <a:off x="76707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/>
          <p:cNvCxnSpPr>
            <a:stCxn id="24" idx="1"/>
            <a:endCxn id="28" idx="3"/>
          </p:cNvCxnSpPr>
          <p:nvPr/>
        </p:nvCxnSpPr>
        <p:spPr>
          <a:xfrm>
            <a:off x="73071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>
            <a:stCxn id="32" idx="1"/>
            <a:endCxn id="28" idx="3"/>
          </p:cNvCxnSpPr>
          <p:nvPr/>
        </p:nvCxnSpPr>
        <p:spPr>
          <a:xfrm flipV="1">
            <a:off x="73071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>
            <a:stCxn id="33" idx="1"/>
            <a:endCxn id="28" idx="3"/>
          </p:cNvCxnSpPr>
          <p:nvPr/>
        </p:nvCxnSpPr>
        <p:spPr>
          <a:xfrm flipH="1" flipV="1">
            <a:off x="76707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>
            <a:stCxn id="44" idx="0"/>
            <a:endCxn id="29" idx="1"/>
          </p:cNvCxnSpPr>
          <p:nvPr/>
        </p:nvCxnSpPr>
        <p:spPr>
          <a:xfrm flipV="1">
            <a:off x="8034302" y="3492488"/>
            <a:ext cx="0" cy="3658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/>
          <p:cNvCxnSpPr>
            <a:stCxn id="36" idx="0"/>
            <a:endCxn id="40" idx="0"/>
          </p:cNvCxnSpPr>
          <p:nvPr/>
        </p:nvCxnSpPr>
        <p:spPr>
          <a:xfrm>
            <a:off x="8034302" y="3131783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646298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186838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" name="Tabela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532228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10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3" descr="D:\Dev\arvore_800x800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00" y="777173"/>
            <a:ext cx="2869200" cy="286920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Dev\arvore_800x8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00" y="776950"/>
            <a:ext cx="2869200" cy="2869200"/>
          </a:xfrm>
          <a:prstGeom prst="rect">
            <a:avLst/>
          </a:prstGeom>
          <a:solidFill>
            <a:srgbClr val="663300">
              <a:alpha val="50000"/>
            </a:srgbClr>
          </a:solidFill>
          <a:ln>
            <a:solidFill>
              <a:schemeClr val="accent2"/>
            </a:solidFill>
          </a:ln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274117"/>
              </p:ext>
            </p:extLst>
          </p:nvPr>
        </p:nvGraphicFramePr>
        <p:xfrm>
          <a:off x="5418000" y="771773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Conector de seta reta 8"/>
          <p:cNvCxnSpPr/>
          <p:nvPr/>
        </p:nvCxnSpPr>
        <p:spPr>
          <a:xfrm flipV="1">
            <a:off x="2294948" y="3667754"/>
            <a:ext cx="0" cy="396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2467827" y="3667754"/>
            <a:ext cx="0" cy="396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69292"/>
              </p:ext>
            </p:extLst>
          </p:nvPr>
        </p:nvGraphicFramePr>
        <p:xfrm>
          <a:off x="846000" y="771550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2220125" y="36944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 rot="16200000">
            <a:off x="458995" y="247688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/>
                </a:solidFill>
              </a:rPr>
              <a:t>Δ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4" name="Conector de seta reta 13"/>
          <p:cNvCxnSpPr/>
          <p:nvPr/>
        </p:nvCxnSpPr>
        <p:spPr>
          <a:xfrm>
            <a:off x="431584" y="2571973"/>
            <a:ext cx="39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431584" y="2751137"/>
            <a:ext cx="39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2682155" y="4148819"/>
                <a:ext cx="3779689" cy="727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+1)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p>
                        <m:e>
                          <m:nary>
                            <m:nary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𝑐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  <m:sup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𝑐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+1)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𝜒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𝛿𝜌𝛿𝜒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55" y="4148819"/>
                <a:ext cx="3779689" cy="7271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322955" y="3667754"/>
                <a:ext cx="10425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/>
                        </a:rPr>
                        <m:t>(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55" y="3667754"/>
                <a:ext cx="1042593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764290" y="3667754"/>
                <a:ext cx="1020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/>
                        </a:rPr>
                        <m:t>(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𝑙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pt-BR" sz="2000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290" y="3667754"/>
                <a:ext cx="1020792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/>
          <p:cNvSpPr txBox="1"/>
          <p:nvPr/>
        </p:nvSpPr>
        <p:spPr>
          <a:xfrm>
            <a:off x="1799814" y="369442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l-G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2540902" y="369442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c+1</a:t>
            </a:r>
            <a:r>
              <a:rPr lang="pt-B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l-G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 rot="16200000">
            <a:off x="437063" y="212711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l-G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 rot="16200000">
            <a:off x="176866" y="307352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l+1</a:t>
            </a:r>
            <a:r>
              <a:rPr lang="pt-B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l-GR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6948264" y="3667754"/>
            <a:ext cx="0" cy="216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5193621" y="2661555"/>
            <a:ext cx="21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6805436" y="381334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pt-BR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 rot="16200000">
            <a:off x="4917142" y="2476889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endParaRPr lang="pt-BR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6695155" y="4701793"/>
            <a:ext cx="2448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i="1" dirty="0" smtClean="0">
                <a:solidFill>
                  <a:schemeClr val="bg1"/>
                </a:solidFill>
              </a:rPr>
              <a:t>Baseado em: Alan </a:t>
            </a:r>
            <a:r>
              <a:rPr lang="pt-BR" sz="1000" i="1" dirty="0" err="1" smtClean="0">
                <a:solidFill>
                  <a:schemeClr val="bg1"/>
                </a:solidFill>
              </a:rPr>
              <a:t>Peters</a:t>
            </a:r>
            <a:r>
              <a:rPr lang="pt-BR" sz="1000" i="1" dirty="0" smtClean="0">
                <a:solidFill>
                  <a:schemeClr val="bg1"/>
                </a:solidFill>
              </a:rPr>
              <a:t>, 2019</a:t>
            </a:r>
            <a:endParaRPr lang="pt-BR" sz="1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68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RGB contínua 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7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RGB contínua 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RGB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G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pic>
        <p:nvPicPr>
          <p:cNvPr id="20" name="Picture 12" descr="D:\UFV\Dev\per2020-sin392\sampling\arvore_512x512_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81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D:\UFV\Dev\per2020-sin392\sampling\arvore_512x512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787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D:\UFV\Dev\per2020-sin392\sampling\arvore_512x512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93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6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RGB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G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3" descr="D:\UFV\Dev\per2020-sin392\sampling\arvore_512x512_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787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D:\UFV\Dev\per2020-sin392\sampling\arvore_512x512_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93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R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1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3009144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RGB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G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3680787" y="596712"/>
            <a:ext cx="1764000" cy="1985432"/>
            <a:chOff x="35575" y="730334"/>
            <a:chExt cx="1764000" cy="1985432"/>
          </a:xfrm>
        </p:grpSpPr>
        <p:pic>
          <p:nvPicPr>
            <p:cNvPr id="23" name="Picture 13" descr="D:\UFV\Dev\per2020-sin392\sampling\arvore_512x512_g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ector reto 23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14" descr="D:\UFV\Dev\per2020-sin392\sampling\arvore_512x512_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93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R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009144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G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2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3009144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09" r="5188" b="16909"/>
          <a:stretch/>
        </p:blipFill>
        <p:spPr bwMode="auto">
          <a:xfrm>
            <a:off x="6018288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RGB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G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3680787" y="596712"/>
            <a:ext cx="1764000" cy="1985432"/>
            <a:chOff x="35575" y="730334"/>
            <a:chExt cx="1764000" cy="1985432"/>
          </a:xfrm>
        </p:grpSpPr>
        <p:pic>
          <p:nvPicPr>
            <p:cNvPr id="23" name="Picture 13" descr="D:\UFV\Dev\per2020-sin392\sampling\arvore_512x512_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ector reto 23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5503393" y="596712"/>
            <a:ext cx="1764000" cy="1985432"/>
            <a:chOff x="35575" y="730334"/>
            <a:chExt cx="1764000" cy="1985432"/>
          </a:xfrm>
        </p:grpSpPr>
        <p:pic>
          <p:nvPicPr>
            <p:cNvPr id="26" name="Picture 14" descr="D:\UFV\Dev\per2020-sin392\sampling\arvore_512x512_b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Conector reto 26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R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009144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G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018288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B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9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2" name="Grupo 41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smtClean="0">
                  <a:solidFill>
                    <a:schemeClr val="bg1"/>
                  </a:solidFill>
                </a:rPr>
                <a:t>Lentes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275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00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238830"/>
              </p:ext>
            </p:extLst>
          </p:nvPr>
        </p:nvGraphicFramePr>
        <p:xfrm>
          <a:off x="7326000" y="705803"/>
          <a:ext cx="1764000" cy="17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</a:tblGrid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8208793" y="596712"/>
            <a:ext cx="111600" cy="1985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3009144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09" r="5188" b="16909"/>
          <a:stretch/>
        </p:blipFill>
        <p:spPr bwMode="auto">
          <a:xfrm>
            <a:off x="6018288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RGB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G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B contínua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73267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RGB discreta (amostrada)</a:t>
            </a:r>
            <a:endParaRPr lang="pt-BR" sz="900" dirty="0">
              <a:solidFill>
                <a:schemeClr val="bg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3680787" y="596712"/>
            <a:ext cx="1764000" cy="1985432"/>
            <a:chOff x="35575" y="730334"/>
            <a:chExt cx="1764000" cy="1985432"/>
          </a:xfrm>
        </p:grpSpPr>
        <p:pic>
          <p:nvPicPr>
            <p:cNvPr id="23" name="Picture 13" descr="D:\UFV\Dev\per2020-sin392\sampling\arvore_512x512_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ector reto 23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5503393" y="596712"/>
            <a:ext cx="1764000" cy="1985432"/>
            <a:chOff x="35575" y="730334"/>
            <a:chExt cx="1764000" cy="1985432"/>
          </a:xfrm>
        </p:grpSpPr>
        <p:pic>
          <p:nvPicPr>
            <p:cNvPr id="26" name="Picture 14" descr="D:\UFV\Dev\per2020-sin392\sampling\arvore_512x512_b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Conector reto 26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R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009144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G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018288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do canal B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42402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em níveis de cinza continua</a:t>
            </a:r>
            <a:endParaRPr lang="pt-BR" sz="900" dirty="0">
              <a:solidFill>
                <a:schemeClr val="bg1"/>
              </a:solidFill>
            </a:endParaRPr>
          </a:p>
        </p:txBody>
      </p:sp>
      <p:pic>
        <p:nvPicPr>
          <p:cNvPr id="13" name="Picture 5" descr="D:\UFV\Dev\per2020-sin392\sampling\arvore_512x512_gre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02" y="157824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51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42402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em níveis de cinza continua</a:t>
            </a:r>
            <a:endParaRPr lang="pt-BR" sz="9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" t="17178" r="5591" b="17178"/>
          <a:stretch/>
        </p:blipFill>
        <p:spPr bwMode="auto">
          <a:xfrm>
            <a:off x="2664804" y="1514560"/>
            <a:ext cx="3814393" cy="211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664804" y="3684503"/>
            <a:ext cx="2731302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da imagem em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342402" y="1458998"/>
            <a:ext cx="1980000" cy="2225505"/>
            <a:chOff x="4211960" y="868332"/>
            <a:chExt cx="1980000" cy="2225505"/>
          </a:xfrm>
        </p:grpSpPr>
        <p:pic>
          <p:nvPicPr>
            <p:cNvPr id="13" name="Picture 5" descr="D:\UFV\Dev\per2020-sin392\sampling\arvore_512x512_grey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987574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ector reto 13"/>
            <p:cNvCxnSpPr/>
            <p:nvPr/>
          </p:nvCxnSpPr>
          <p:spPr>
            <a:xfrm>
              <a:off x="5253054" y="868332"/>
              <a:ext cx="0" cy="222550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75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Sampling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4" descr="D:\UFV\Dev\per2020-sin392\sampling\arvore_512x512_gray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99" y="1550497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325151"/>
              </p:ext>
            </p:extLst>
          </p:nvPr>
        </p:nvGraphicFramePr>
        <p:xfrm>
          <a:off x="6821599" y="1550497"/>
          <a:ext cx="1980000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</a:tblGrid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7807688" y="1423635"/>
            <a:ext cx="122400" cy="2225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42402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em níveis de cinza continua</a:t>
            </a:r>
            <a:endParaRPr lang="pt-BR" sz="9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" t="17178" r="5591" b="17178"/>
          <a:stretch/>
        </p:blipFill>
        <p:spPr bwMode="auto">
          <a:xfrm>
            <a:off x="2664804" y="1514560"/>
            <a:ext cx="3814393" cy="211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664804" y="3684503"/>
            <a:ext cx="2731302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Amostragem da imagem em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342402" y="1458998"/>
            <a:ext cx="1980000" cy="2225505"/>
            <a:chOff x="4211960" y="868332"/>
            <a:chExt cx="1980000" cy="2225505"/>
          </a:xfrm>
        </p:grpSpPr>
        <p:pic>
          <p:nvPicPr>
            <p:cNvPr id="13" name="Picture 5" descr="D:\UFV\Dev\per2020-sin392\sampling\arvore_512x512_gre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987574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ector reto 13"/>
            <p:cNvCxnSpPr/>
            <p:nvPr/>
          </p:nvCxnSpPr>
          <p:spPr>
            <a:xfrm>
              <a:off x="5253054" y="868332"/>
              <a:ext cx="0" cy="222550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tângulo 14"/>
          <p:cNvSpPr/>
          <p:nvPr/>
        </p:nvSpPr>
        <p:spPr>
          <a:xfrm>
            <a:off x="6813255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bg1"/>
                </a:solidFill>
              </a:rPr>
              <a:t>Imagem em níveis de cinza discreta (amostrada)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34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Efeitos da resolução espacial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7" name="Picture 2" descr="D:\UFV\Dev\per2020-sin392\res_spatial\im_res_3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0" y="72778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UFV\Dev\per2020-sin392\res_spatial\im_res_150_n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73110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UFV\Dev\per2020-sin392\res_spatial\im_res_75_n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00" y="73110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D:\UFV\Dev\per2020-sin392\res_spatial\im_res_37_n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278777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UFV\Dev\per2020-sin392\res_spatial\im_res_18_n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00" y="278777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lchete esquerdo 11"/>
          <p:cNvSpPr/>
          <p:nvPr/>
        </p:nvSpPr>
        <p:spPr>
          <a:xfrm>
            <a:off x="539560" y="731101"/>
            <a:ext cx="72000" cy="179668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 rot="16200000">
            <a:off x="41513" y="1473898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1,7 </a:t>
            </a:r>
            <a:r>
              <a:rPr lang="pt-BR" sz="1400" dirty="0" err="1" smtClean="0">
                <a:solidFill>
                  <a:schemeClr val="bg1"/>
                </a:solidFill>
              </a:rPr>
              <a:t>pol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936000" y="2527788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300 </a:t>
            </a:r>
            <a:r>
              <a:rPr lang="pt-BR" sz="900" dirty="0" err="1" smtClean="0">
                <a:solidFill>
                  <a:schemeClr val="bg1"/>
                </a:solidFill>
              </a:rPr>
              <a:t>ppi</a:t>
            </a:r>
            <a:r>
              <a:rPr lang="pt-BR" sz="900" dirty="0">
                <a:solidFill>
                  <a:schemeClr val="bg1"/>
                </a:solidFill>
              </a:rPr>
              <a:t> – 512 x </a:t>
            </a:r>
            <a:r>
              <a:rPr lang="pt-BR" sz="900" dirty="0" smtClean="0">
                <a:solidFill>
                  <a:schemeClr val="bg1"/>
                </a:solidFill>
              </a:rPr>
              <a:t>512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672000" y="2527788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1,7 pol. a 150 </a:t>
            </a:r>
            <a:r>
              <a:rPr lang="pt-BR" sz="900" dirty="0" err="1" smtClean="0">
                <a:solidFill>
                  <a:schemeClr val="bg1"/>
                </a:solidFill>
              </a:rPr>
              <a:t>ppi</a:t>
            </a:r>
            <a:r>
              <a:rPr lang="pt-BR" sz="900" dirty="0" smtClean="0">
                <a:solidFill>
                  <a:schemeClr val="bg1"/>
                </a:solidFill>
              </a:rPr>
              <a:t> – 256 x 256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408000" y="2531101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bg1"/>
                </a:solidFill>
              </a:rPr>
              <a:t>1,7 pol. a 75 </a:t>
            </a:r>
            <a:r>
              <a:rPr lang="pt-BR" sz="900" dirty="0" err="1" smtClean="0">
                <a:solidFill>
                  <a:schemeClr val="bg1"/>
                </a:solidFill>
              </a:rPr>
              <a:t>ppi</a:t>
            </a:r>
            <a:r>
              <a:rPr lang="pt-BR" sz="900" dirty="0" smtClean="0">
                <a:solidFill>
                  <a:schemeClr val="bg1"/>
                </a:solidFill>
              </a:rPr>
              <a:t> – 128 x 128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3672000" y="4587774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bg1"/>
                </a:solidFill>
              </a:rPr>
              <a:t>1,7 pol. a </a:t>
            </a:r>
            <a:r>
              <a:rPr lang="pt-BR" sz="900" dirty="0" smtClean="0">
                <a:solidFill>
                  <a:schemeClr val="bg1"/>
                </a:solidFill>
              </a:rPr>
              <a:t>~38 </a:t>
            </a:r>
            <a:r>
              <a:rPr lang="pt-BR" sz="900" dirty="0" err="1" smtClean="0">
                <a:solidFill>
                  <a:schemeClr val="bg1"/>
                </a:solidFill>
              </a:rPr>
              <a:t>ppi</a:t>
            </a:r>
            <a:r>
              <a:rPr lang="pt-BR" sz="900" dirty="0" smtClean="0">
                <a:solidFill>
                  <a:schemeClr val="bg1"/>
                </a:solidFill>
              </a:rPr>
              <a:t> – </a:t>
            </a:r>
            <a:r>
              <a:rPr lang="pt-BR" sz="900" dirty="0">
                <a:solidFill>
                  <a:schemeClr val="bg1"/>
                </a:solidFill>
              </a:rPr>
              <a:t>64 </a:t>
            </a:r>
            <a:r>
              <a:rPr lang="pt-BR" sz="900" dirty="0" smtClean="0">
                <a:solidFill>
                  <a:schemeClr val="bg1"/>
                </a:solidFill>
              </a:rPr>
              <a:t>x 64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408000" y="4587773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bg1"/>
                </a:solidFill>
              </a:rPr>
              <a:t>1,7 pol. a </a:t>
            </a:r>
            <a:r>
              <a:rPr lang="pt-BR" sz="900" dirty="0" smtClean="0">
                <a:solidFill>
                  <a:schemeClr val="bg1"/>
                </a:solidFill>
              </a:rPr>
              <a:t>19 </a:t>
            </a:r>
            <a:r>
              <a:rPr lang="pt-BR" sz="900" dirty="0" err="1">
                <a:solidFill>
                  <a:schemeClr val="bg1"/>
                </a:solidFill>
              </a:rPr>
              <a:t>ppi</a:t>
            </a:r>
            <a:r>
              <a:rPr lang="pt-BR" sz="900" dirty="0">
                <a:solidFill>
                  <a:schemeClr val="bg1"/>
                </a:solidFill>
              </a:rPr>
              <a:t> – 32 </a:t>
            </a:r>
            <a:r>
              <a:rPr lang="pt-BR" sz="900" dirty="0" smtClean="0">
                <a:solidFill>
                  <a:schemeClr val="bg1"/>
                </a:solidFill>
              </a:rPr>
              <a:t>x 32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09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Efeitos da resolução espacial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2" descr="D:\UFV\Dev\per2020-sin392\res_spatial\im_res_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22" y="693026"/>
            <a:ext cx="4105474" cy="41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:\UFV\Dev\per2020-sin392\res_spatial\im_res_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693026"/>
            <a:ext cx="2053432" cy="205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UFV\Dev\per2020-sin392\res_spatial\im_int_7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2831845"/>
            <a:ext cx="1026021" cy="10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:\UFV\Dev\per2020-sin392\res_spatial\im_res_3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3943252"/>
            <a:ext cx="513707" cy="51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D:\UFV\Dev\per2020-sin392\res_spatial\im_res_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4542343"/>
            <a:ext cx="256157" cy="25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lchete esquerdo 10"/>
          <p:cNvSpPr/>
          <p:nvPr/>
        </p:nvSpPr>
        <p:spPr>
          <a:xfrm>
            <a:off x="1270522" y="693026"/>
            <a:ext cx="72000" cy="41054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Colchete esquerdo 11"/>
          <p:cNvSpPr/>
          <p:nvPr/>
        </p:nvSpPr>
        <p:spPr>
          <a:xfrm flipH="1">
            <a:off x="7801478" y="693026"/>
            <a:ext cx="72016" cy="2052737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882286" y="1442743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0,85 pol.</a:t>
            </a:r>
          </a:p>
          <a:p>
            <a:r>
              <a:rPr lang="pt-BR" sz="1000" dirty="0" smtClean="0">
                <a:solidFill>
                  <a:schemeClr val="bg1"/>
                </a:solidFill>
              </a:rPr>
              <a:t>256 x 256 pixels</a:t>
            </a:r>
          </a:p>
          <a:p>
            <a:r>
              <a:rPr lang="pt-BR" sz="1000" dirty="0" smtClean="0">
                <a:solidFill>
                  <a:schemeClr val="bg1"/>
                </a:solidFill>
              </a:rPr>
              <a:t>300 </a:t>
            </a:r>
            <a:r>
              <a:rPr lang="pt-BR" sz="1000" dirty="0" err="1" smtClean="0">
                <a:solidFill>
                  <a:schemeClr val="bg1"/>
                </a:solidFill>
              </a:rPr>
              <a:t>ppi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14" name="Colchete esquerdo 13"/>
          <p:cNvSpPr/>
          <p:nvPr/>
        </p:nvSpPr>
        <p:spPr>
          <a:xfrm flipH="1">
            <a:off x="6774457" y="2831845"/>
            <a:ext cx="72016" cy="1026368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Colchete esquerdo 14"/>
          <p:cNvSpPr/>
          <p:nvPr/>
        </p:nvSpPr>
        <p:spPr>
          <a:xfrm flipH="1">
            <a:off x="6262183" y="3943774"/>
            <a:ext cx="72016" cy="51318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213822" y="2283209"/>
            <a:ext cx="1056700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pt-BR" sz="1050" dirty="0" smtClean="0">
                <a:solidFill>
                  <a:schemeClr val="bg1"/>
                </a:solidFill>
              </a:rPr>
              <a:t>1,7 pol.</a:t>
            </a:r>
          </a:p>
          <a:p>
            <a:pPr algn="r"/>
            <a:r>
              <a:rPr lang="pt-BR" sz="1050" dirty="0" smtClean="0">
                <a:solidFill>
                  <a:schemeClr val="bg1"/>
                </a:solidFill>
              </a:rPr>
              <a:t>512 x 512 pixels</a:t>
            </a:r>
          </a:p>
          <a:p>
            <a:pPr algn="r"/>
            <a:r>
              <a:rPr lang="pt-BR" sz="1050" dirty="0" smtClean="0">
                <a:solidFill>
                  <a:schemeClr val="bg1"/>
                </a:solidFill>
              </a:rPr>
              <a:t>300 </a:t>
            </a:r>
            <a:r>
              <a:rPr lang="pt-BR" sz="1050" dirty="0" err="1" smtClean="0">
                <a:solidFill>
                  <a:schemeClr val="bg1"/>
                </a:solidFill>
              </a:rPr>
              <a:t>ppi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846473" y="3068030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0,43 pol.</a:t>
            </a:r>
          </a:p>
          <a:p>
            <a:r>
              <a:rPr lang="pt-BR" sz="1000" dirty="0" smtClean="0">
                <a:solidFill>
                  <a:schemeClr val="bg1"/>
                </a:solidFill>
              </a:rPr>
              <a:t>128 x 128 pixels</a:t>
            </a:r>
          </a:p>
          <a:p>
            <a:r>
              <a:rPr lang="pt-BR" sz="1000" dirty="0" smtClean="0">
                <a:solidFill>
                  <a:schemeClr val="bg1"/>
                </a:solidFill>
              </a:rPr>
              <a:t>300 </a:t>
            </a:r>
            <a:r>
              <a:rPr lang="pt-BR" sz="1000" dirty="0" err="1" smtClean="0">
                <a:solidFill>
                  <a:schemeClr val="bg1"/>
                </a:solidFill>
              </a:rPr>
              <a:t>ppi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334199" y="3923367"/>
            <a:ext cx="8851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0,21 pol.</a:t>
            </a:r>
          </a:p>
          <a:p>
            <a:r>
              <a:rPr lang="pt-BR" sz="1000" dirty="0" smtClean="0">
                <a:solidFill>
                  <a:schemeClr val="bg1"/>
                </a:solidFill>
              </a:rPr>
              <a:t>64 x 64 pixels</a:t>
            </a:r>
          </a:p>
          <a:p>
            <a:r>
              <a:rPr lang="pt-BR" sz="1000" dirty="0" smtClean="0">
                <a:solidFill>
                  <a:schemeClr val="bg1"/>
                </a:solidFill>
              </a:rPr>
              <a:t>300 </a:t>
            </a:r>
            <a:r>
              <a:rPr lang="pt-BR" sz="1000" dirty="0" err="1" smtClean="0">
                <a:solidFill>
                  <a:schemeClr val="bg1"/>
                </a:solidFill>
              </a:rPr>
              <a:t>ppi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6084184" y="4463318"/>
            <a:ext cx="6719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 smtClean="0">
                <a:solidFill>
                  <a:schemeClr val="bg1"/>
                </a:solidFill>
              </a:rPr>
              <a:t>0,11 pol.</a:t>
            </a:r>
          </a:p>
          <a:p>
            <a:r>
              <a:rPr lang="pt-BR" sz="700" dirty="0" smtClean="0">
                <a:solidFill>
                  <a:schemeClr val="bg1"/>
                </a:solidFill>
              </a:rPr>
              <a:t>32 x 32 pixels</a:t>
            </a:r>
          </a:p>
          <a:p>
            <a:r>
              <a:rPr lang="pt-BR" sz="700" dirty="0" smtClean="0">
                <a:solidFill>
                  <a:schemeClr val="bg1"/>
                </a:solidFill>
              </a:rPr>
              <a:t>300 </a:t>
            </a:r>
            <a:r>
              <a:rPr lang="pt-BR" sz="700" dirty="0" err="1" smtClean="0">
                <a:solidFill>
                  <a:schemeClr val="bg1"/>
                </a:solidFill>
              </a:rPr>
              <a:t>ppi</a:t>
            </a:r>
            <a:endParaRPr lang="pt-BR" sz="700" dirty="0">
              <a:solidFill>
                <a:schemeClr val="bg1"/>
              </a:solidFill>
            </a:endParaRPr>
          </a:p>
        </p:txBody>
      </p:sp>
      <p:sp>
        <p:nvSpPr>
          <p:cNvPr id="20" name="Colchete esquerdo 19"/>
          <p:cNvSpPr/>
          <p:nvPr/>
        </p:nvSpPr>
        <p:spPr>
          <a:xfrm flipH="1">
            <a:off x="6012168" y="4542343"/>
            <a:ext cx="72016" cy="25659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9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de intensidade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>
            <a:off x="-954416" y="2559762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6407996" y="1137762"/>
            <a:ext cx="360001" cy="3203999"/>
            <a:chOff x="4068155" y="855171"/>
            <a:chExt cx="360001" cy="3203999"/>
          </a:xfrm>
        </p:grpSpPr>
        <p:sp>
          <p:nvSpPr>
            <p:cNvPr id="8" name="Retângulo 7"/>
            <p:cNvSpPr/>
            <p:nvPr/>
          </p:nvSpPr>
          <p:spPr>
            <a:xfrm rot="16200000">
              <a:off x="4046555" y="876771"/>
              <a:ext cx="4032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rot="16200000">
              <a:off x="4046555" y="1276885"/>
              <a:ext cx="403200" cy="360000"/>
            </a:xfrm>
            <a:prstGeom prst="rect">
              <a:avLst/>
            </a:prstGeom>
            <a:solidFill>
              <a:srgbClr val="DBDBD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rot="16200000">
              <a:off x="4046555" y="1676999"/>
              <a:ext cx="403200" cy="360000"/>
            </a:xfrm>
            <a:prstGeom prst="rect">
              <a:avLst/>
            </a:prstGeom>
            <a:solidFill>
              <a:srgbClr val="B6B6B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rot="16200000">
              <a:off x="4046556" y="2077113"/>
              <a:ext cx="403200" cy="360000"/>
            </a:xfrm>
            <a:prstGeom prst="rect">
              <a:avLst/>
            </a:prstGeom>
            <a:solidFill>
              <a:srgbClr val="92929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rot="16200000">
              <a:off x="4046555" y="2477227"/>
              <a:ext cx="403200" cy="360000"/>
            </a:xfrm>
            <a:prstGeom prst="rect">
              <a:avLst/>
            </a:prstGeom>
            <a:solidFill>
              <a:srgbClr val="6D6D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rot="16200000">
              <a:off x="4046555" y="2877341"/>
              <a:ext cx="403200" cy="360000"/>
            </a:xfrm>
            <a:prstGeom prst="rect">
              <a:avLst/>
            </a:prstGeom>
            <a:solidFill>
              <a:srgbClr val="49494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rot="16200000">
              <a:off x="4046555" y="3277455"/>
              <a:ext cx="403200" cy="360000"/>
            </a:xfrm>
            <a:prstGeom prst="rect">
              <a:avLst/>
            </a:prstGeom>
            <a:solidFill>
              <a:srgbClr val="24242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16200000">
              <a:off x="4046555" y="3677570"/>
              <a:ext cx="4032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415996" y="1137762"/>
            <a:ext cx="360001" cy="3204000"/>
            <a:chOff x="2871904" y="838989"/>
            <a:chExt cx="360001" cy="3204000"/>
          </a:xfrm>
        </p:grpSpPr>
        <p:sp>
          <p:nvSpPr>
            <p:cNvPr id="17" name="Retângulo 16"/>
            <p:cNvSpPr/>
            <p:nvPr/>
          </p:nvSpPr>
          <p:spPr>
            <a:xfrm rot="16200000">
              <a:off x="2646904" y="1063989"/>
              <a:ext cx="81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16200000">
              <a:off x="2646904" y="1861989"/>
              <a:ext cx="8100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16200000">
              <a:off x="2646905" y="2659989"/>
              <a:ext cx="8100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16200000">
              <a:off x="2646905" y="3457989"/>
              <a:ext cx="81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8316416" y="1137762"/>
            <a:ext cx="360001" cy="3204000"/>
            <a:chOff x="1691679" y="818705"/>
            <a:chExt cx="360001" cy="3204000"/>
          </a:xfrm>
        </p:grpSpPr>
        <p:sp>
          <p:nvSpPr>
            <p:cNvPr id="22" name="Retângulo 21"/>
            <p:cNvSpPr/>
            <p:nvPr/>
          </p:nvSpPr>
          <p:spPr>
            <a:xfrm rot="16200000">
              <a:off x="1061679" y="1448705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16200000">
              <a:off x="1061680" y="3032705"/>
              <a:ext cx="162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399996" y="1137762"/>
            <a:ext cx="360001" cy="3204000"/>
            <a:chOff x="4902917" y="855171"/>
            <a:chExt cx="360001" cy="3204000"/>
          </a:xfrm>
        </p:grpSpPr>
        <p:sp>
          <p:nvSpPr>
            <p:cNvPr id="25" name="Retângulo 24"/>
            <p:cNvSpPr/>
            <p:nvPr/>
          </p:nvSpPr>
          <p:spPr>
            <a:xfrm rot="16200000">
              <a:off x="4982118" y="976131"/>
              <a:ext cx="2016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 rot="16200000">
              <a:off x="4982118" y="1776771"/>
              <a:ext cx="2016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 rot="16200000">
              <a:off x="4982118" y="2577411"/>
              <a:ext cx="201600" cy="36000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 rot="16200000">
              <a:off x="4982118" y="3378051"/>
              <a:ext cx="201600" cy="360000"/>
            </a:xfrm>
            <a:prstGeom prst="rect">
              <a:avLst/>
            </a:prstGeom>
            <a:solidFill>
              <a:srgbClr val="22222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 rot="16200000">
              <a:off x="4982118" y="1376451"/>
              <a:ext cx="201600" cy="360000"/>
            </a:xfrm>
            <a:prstGeom prst="rect">
              <a:avLst/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 rot="16200000">
              <a:off x="4982118" y="2177091"/>
              <a:ext cx="201600" cy="360000"/>
            </a:xfrm>
            <a:prstGeom prst="rect">
              <a:avLst/>
            </a:prstGeom>
            <a:solidFill>
              <a:srgbClr val="88888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 rot="16200000">
              <a:off x="4982118" y="2977731"/>
              <a:ext cx="201600" cy="360000"/>
            </a:xfrm>
            <a:prstGeom prst="rect">
              <a:avLst/>
            </a:prstGeom>
            <a:solidFill>
              <a:srgbClr val="44444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 rot="16200000">
              <a:off x="4982117" y="3778371"/>
              <a:ext cx="2016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 rot="16200000">
              <a:off x="4982118" y="775971"/>
              <a:ext cx="2016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 rot="16200000">
              <a:off x="4982118" y="1576611"/>
              <a:ext cx="201600" cy="360000"/>
            </a:xfrm>
            <a:prstGeom prst="rect">
              <a:avLst/>
            </a:prstGeom>
            <a:solidFill>
              <a:srgbClr val="BBBBB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 rot="16200000">
              <a:off x="4982118" y="2377251"/>
              <a:ext cx="201600" cy="360000"/>
            </a:xfrm>
            <a:prstGeom prst="rect">
              <a:avLst/>
            </a:prstGeom>
            <a:solidFill>
              <a:srgbClr val="77777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 rot="16200000">
              <a:off x="4982118" y="3177891"/>
              <a:ext cx="201600" cy="360000"/>
            </a:xfrm>
            <a:prstGeom prst="rect">
              <a:avLst/>
            </a:prstGeom>
            <a:solidFill>
              <a:srgbClr val="3333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 rot="16200000">
              <a:off x="4982118" y="1176291"/>
              <a:ext cx="201600" cy="360000"/>
            </a:xfrm>
            <a:prstGeom prst="rect">
              <a:avLst/>
            </a:prstGeom>
            <a:solidFill>
              <a:srgbClr val="DDDDD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 rot="16200000">
              <a:off x="4982118" y="1976931"/>
              <a:ext cx="201600" cy="360000"/>
            </a:xfrm>
            <a:prstGeom prst="rect">
              <a:avLst/>
            </a:prstGeom>
            <a:solidFill>
              <a:srgbClr val="9999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 rot="16200000">
              <a:off x="4982118" y="2777571"/>
              <a:ext cx="2016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 rot="16200000">
              <a:off x="4982118" y="3578211"/>
              <a:ext cx="201600" cy="360000"/>
            </a:xfrm>
            <a:prstGeom prst="rect">
              <a:avLst/>
            </a:prstGeom>
            <a:solidFill>
              <a:srgbClr val="11111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391996" y="1137762"/>
            <a:ext cx="360001" cy="3204000"/>
            <a:chOff x="5702717" y="839163"/>
            <a:chExt cx="360001" cy="3204000"/>
          </a:xfrm>
        </p:grpSpPr>
        <p:sp>
          <p:nvSpPr>
            <p:cNvPr id="42" name="Retângulo 41"/>
            <p:cNvSpPr/>
            <p:nvPr/>
          </p:nvSpPr>
          <p:spPr>
            <a:xfrm rot="16200000">
              <a:off x="5832318" y="809666"/>
              <a:ext cx="100800" cy="360000"/>
            </a:xfrm>
            <a:prstGeom prst="rect">
              <a:avLst/>
            </a:prstGeom>
            <a:solidFill>
              <a:srgbClr val="F6F6F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43" name="Retângulo 42"/>
            <p:cNvSpPr/>
            <p:nvPr/>
          </p:nvSpPr>
          <p:spPr>
            <a:xfrm rot="16200000">
              <a:off x="5832318" y="1210078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 rot="16200000">
              <a:off x="5832318" y="1610490"/>
              <a:ext cx="100800" cy="360000"/>
            </a:xfrm>
            <a:prstGeom prst="rect">
              <a:avLst/>
            </a:prstGeom>
            <a:solidFill>
              <a:srgbClr val="B4B4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 rot="16200000">
              <a:off x="5832318" y="2010902"/>
              <a:ext cx="100800" cy="360000"/>
            </a:xfrm>
            <a:prstGeom prst="rect">
              <a:avLst/>
            </a:prstGeom>
            <a:solidFill>
              <a:srgbClr val="9494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 rot="16200000">
              <a:off x="5832318" y="2411314"/>
              <a:ext cx="100800" cy="360000"/>
            </a:xfrm>
            <a:prstGeom prst="rect">
              <a:avLst/>
            </a:prstGeom>
            <a:solidFill>
              <a:srgbClr val="73737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 rot="16200000">
              <a:off x="5832318" y="2811726"/>
              <a:ext cx="100800" cy="360000"/>
            </a:xfrm>
            <a:prstGeom prst="rect">
              <a:avLst/>
            </a:prstGeom>
            <a:solidFill>
              <a:srgbClr val="52525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 rot="16200000">
              <a:off x="5832318" y="3212138"/>
              <a:ext cx="100800" cy="360000"/>
            </a:xfrm>
            <a:prstGeom prst="rect">
              <a:avLst/>
            </a:prstGeom>
            <a:solidFill>
              <a:srgbClr val="3131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16200000">
              <a:off x="5832318" y="3612550"/>
              <a:ext cx="100800" cy="360000"/>
            </a:xfrm>
            <a:prstGeom prst="rect">
              <a:avLst/>
            </a:prstGeom>
            <a:solidFill>
              <a:srgbClr val="10101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16200000">
              <a:off x="5832318" y="1009872"/>
              <a:ext cx="100800" cy="360000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16200000">
              <a:off x="5832318" y="1410284"/>
              <a:ext cx="100800" cy="360000"/>
            </a:xfrm>
            <a:prstGeom prst="rect">
              <a:avLst/>
            </a:pr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16200000">
              <a:off x="5832318" y="1810696"/>
              <a:ext cx="100800" cy="360000"/>
            </a:xfrm>
            <a:prstGeom prst="rect">
              <a:avLst/>
            </a:prstGeom>
            <a:solidFill>
              <a:srgbClr val="A4A4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16200000">
              <a:off x="5832318" y="2211108"/>
              <a:ext cx="100800" cy="360000"/>
            </a:xfrm>
            <a:prstGeom prst="rect">
              <a:avLst/>
            </a:prstGeom>
            <a:solidFill>
              <a:srgbClr val="83838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16200000">
              <a:off x="5832318" y="2611520"/>
              <a:ext cx="100800" cy="360000"/>
            </a:xfrm>
            <a:prstGeom prst="rect">
              <a:avLst/>
            </a:prstGeom>
            <a:solidFill>
              <a:srgbClr val="6262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16200000">
              <a:off x="5832318" y="3011932"/>
              <a:ext cx="100800" cy="360000"/>
            </a:xfrm>
            <a:prstGeom prst="rect">
              <a:avLst/>
            </a:prstGeom>
            <a:solidFill>
              <a:srgbClr val="41414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16200000">
              <a:off x="5832318" y="3412344"/>
              <a:ext cx="100800" cy="360000"/>
            </a:xfrm>
            <a:prstGeom prst="rect">
              <a:avLst/>
            </a:prstGeom>
            <a:solidFill>
              <a:srgbClr val="20202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16200000">
              <a:off x="5832317" y="3812763"/>
              <a:ext cx="1008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 rot="16200000">
              <a:off x="5832318" y="709563"/>
              <a:ext cx="1008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 rot="16200000">
              <a:off x="5832318" y="1109975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 rot="16200000">
              <a:off x="5832318" y="1510387"/>
              <a:ext cx="100800" cy="360000"/>
            </a:xfrm>
            <a:prstGeom prst="rect">
              <a:avLst/>
            </a:prstGeom>
            <a:solidFill>
              <a:srgbClr val="BDBDB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 rot="16200000">
              <a:off x="5832318" y="1910799"/>
              <a:ext cx="100800" cy="360000"/>
            </a:xfrm>
            <a:prstGeom prst="rect">
              <a:avLst/>
            </a:prstGeom>
            <a:solidFill>
              <a:srgbClr val="9C9C9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 rot="16200000">
              <a:off x="5832318" y="2311211"/>
              <a:ext cx="100800" cy="360000"/>
            </a:xfrm>
            <a:prstGeom prst="rect">
              <a:avLst/>
            </a:prstGeom>
            <a:solidFill>
              <a:srgbClr val="7B7B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 rot="16200000">
              <a:off x="5832318" y="2711623"/>
              <a:ext cx="100800" cy="360000"/>
            </a:xfrm>
            <a:prstGeom prst="rect">
              <a:avLst/>
            </a:prstGeom>
            <a:solidFill>
              <a:srgbClr val="5A5A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 rot="16200000">
              <a:off x="5832318" y="3112035"/>
              <a:ext cx="100800" cy="360000"/>
            </a:xfrm>
            <a:prstGeom prst="rect">
              <a:avLst/>
            </a:prstGeom>
            <a:solidFill>
              <a:srgbClr val="3939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 rot="16200000">
              <a:off x="5832318" y="3512447"/>
              <a:ext cx="100800" cy="360000"/>
            </a:xfrm>
            <a:prstGeom prst="rect">
              <a:avLst/>
            </a:prstGeom>
            <a:solidFill>
              <a:srgbClr val="18181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 rot="16200000">
              <a:off x="5832318" y="909769"/>
              <a:ext cx="1008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 rot="16200000">
              <a:off x="5832318" y="1310181"/>
              <a:ext cx="100800" cy="360000"/>
            </a:xfrm>
            <a:prstGeom prst="rect">
              <a:avLst/>
            </a:prstGeom>
            <a:solidFill>
              <a:srgbClr val="CDCDC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 rot="16200000">
              <a:off x="5832318" y="1710593"/>
              <a:ext cx="100800" cy="360000"/>
            </a:xfrm>
            <a:prstGeom prst="rect">
              <a:avLst/>
            </a:prstGeom>
            <a:solidFill>
              <a:srgbClr val="ACACA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 rot="16200000">
              <a:off x="5832318" y="2111005"/>
              <a:ext cx="100800" cy="360000"/>
            </a:xfrm>
            <a:prstGeom prst="rect">
              <a:avLst/>
            </a:prstGeom>
            <a:solidFill>
              <a:srgbClr val="8B8B8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 rot="16200000">
              <a:off x="5832318" y="2511417"/>
              <a:ext cx="100800" cy="360000"/>
            </a:xfrm>
            <a:prstGeom prst="rect">
              <a:avLst/>
            </a:prstGeom>
            <a:solidFill>
              <a:srgbClr val="6A6A6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 rot="16200000">
              <a:off x="5832318" y="2911829"/>
              <a:ext cx="100800" cy="360000"/>
            </a:xfrm>
            <a:prstGeom prst="rect">
              <a:avLst/>
            </a:prstGeom>
            <a:solidFill>
              <a:srgbClr val="4A4A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 rot="16200000">
              <a:off x="5832318" y="3312241"/>
              <a:ext cx="100800" cy="360000"/>
            </a:xfrm>
            <a:prstGeom prst="rect">
              <a:avLst/>
            </a:prstGeom>
            <a:solidFill>
              <a:srgbClr val="29292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 rot="16200000">
              <a:off x="5832318" y="3712653"/>
              <a:ext cx="100800" cy="360000"/>
            </a:xfrm>
            <a:prstGeom prst="rect">
              <a:avLst/>
            </a:prstGeom>
            <a:solidFill>
              <a:srgbClr val="0808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tângulo 73"/>
          <p:cNvSpPr/>
          <p:nvPr/>
        </p:nvSpPr>
        <p:spPr>
          <a:xfrm rot="16200000">
            <a:off x="-54001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 rot="16200000">
            <a:off x="953998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1367999" y="4341761"/>
            <a:ext cx="1007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8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256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2375997" y="4341758"/>
            <a:ext cx="1007999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7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128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3383996" y="4341760"/>
            <a:ext cx="89133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6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64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4391995" y="4347763"/>
            <a:ext cx="896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5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32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5399996" y="4340841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4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16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 rot="16200000">
            <a:off x="1961997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6407997" y="4334492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3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415996" y="4333574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2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4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8316416" y="4341759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1 bit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9584" y="4347763"/>
            <a:ext cx="895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∞</a:t>
            </a:r>
            <a:r>
              <a:rPr lang="pt-BR" sz="900" dirty="0" smtClean="0">
                <a:solidFill>
                  <a:schemeClr val="bg1"/>
                </a:solidFill>
              </a:rPr>
              <a:t>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/>
          <p:cNvSpPr/>
          <p:nvPr/>
        </p:nvSpPr>
        <p:spPr>
          <a:xfrm>
            <a:off x="1367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/>
          <p:cNvSpPr/>
          <p:nvPr/>
        </p:nvSpPr>
        <p:spPr>
          <a:xfrm>
            <a:off x="2375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/>
          <p:cNvSpPr/>
          <p:nvPr/>
        </p:nvSpPr>
        <p:spPr>
          <a:xfrm>
            <a:off x="3383995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/>
          <p:cNvSpPr/>
          <p:nvPr/>
        </p:nvSpPr>
        <p:spPr>
          <a:xfrm>
            <a:off x="438924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5399997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6408070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/>
          <p:cNvSpPr/>
          <p:nvPr/>
        </p:nvSpPr>
        <p:spPr>
          <a:xfrm>
            <a:off x="7415995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/>
          <p:cNvSpPr/>
          <p:nvPr/>
        </p:nvSpPr>
        <p:spPr>
          <a:xfrm>
            <a:off x="8310906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4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de intensidade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>
            <a:off x="-954416" y="2559762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6407996" y="1137762"/>
            <a:ext cx="360001" cy="3203999"/>
            <a:chOff x="4068155" y="855171"/>
            <a:chExt cx="360001" cy="3203999"/>
          </a:xfrm>
        </p:grpSpPr>
        <p:sp>
          <p:nvSpPr>
            <p:cNvPr id="8" name="Retângulo 7"/>
            <p:cNvSpPr/>
            <p:nvPr/>
          </p:nvSpPr>
          <p:spPr>
            <a:xfrm rot="16200000">
              <a:off x="4046555" y="876771"/>
              <a:ext cx="4032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rot="16200000">
              <a:off x="4046555" y="1276885"/>
              <a:ext cx="403200" cy="360000"/>
            </a:xfrm>
            <a:prstGeom prst="rect">
              <a:avLst/>
            </a:prstGeom>
            <a:solidFill>
              <a:srgbClr val="DBDBD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rot="16200000">
              <a:off x="4046555" y="1676999"/>
              <a:ext cx="403200" cy="360000"/>
            </a:xfrm>
            <a:prstGeom prst="rect">
              <a:avLst/>
            </a:prstGeom>
            <a:solidFill>
              <a:srgbClr val="B6B6B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rot="16200000">
              <a:off x="4046556" y="2077113"/>
              <a:ext cx="403200" cy="360000"/>
            </a:xfrm>
            <a:prstGeom prst="rect">
              <a:avLst/>
            </a:prstGeom>
            <a:solidFill>
              <a:srgbClr val="92929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rot="16200000">
              <a:off x="4046555" y="2477227"/>
              <a:ext cx="403200" cy="360000"/>
            </a:xfrm>
            <a:prstGeom prst="rect">
              <a:avLst/>
            </a:prstGeom>
            <a:solidFill>
              <a:srgbClr val="6D6D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rot="16200000">
              <a:off x="4046555" y="2877341"/>
              <a:ext cx="403200" cy="360000"/>
            </a:xfrm>
            <a:prstGeom prst="rect">
              <a:avLst/>
            </a:prstGeom>
            <a:solidFill>
              <a:srgbClr val="49494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rot="16200000">
              <a:off x="4046555" y="3277455"/>
              <a:ext cx="403200" cy="360000"/>
            </a:xfrm>
            <a:prstGeom prst="rect">
              <a:avLst/>
            </a:prstGeom>
            <a:solidFill>
              <a:srgbClr val="24242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16200000">
              <a:off x="4046555" y="3677570"/>
              <a:ext cx="4032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415996" y="1137762"/>
            <a:ext cx="360001" cy="3204000"/>
            <a:chOff x="2871904" y="838989"/>
            <a:chExt cx="360001" cy="3204000"/>
          </a:xfrm>
        </p:grpSpPr>
        <p:sp>
          <p:nvSpPr>
            <p:cNvPr id="17" name="Retângulo 16"/>
            <p:cNvSpPr/>
            <p:nvPr/>
          </p:nvSpPr>
          <p:spPr>
            <a:xfrm rot="16200000">
              <a:off x="2646904" y="1063989"/>
              <a:ext cx="81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16200000">
              <a:off x="2646904" y="1861989"/>
              <a:ext cx="8100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16200000">
              <a:off x="2646905" y="2659989"/>
              <a:ext cx="8100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16200000">
              <a:off x="2646905" y="3457989"/>
              <a:ext cx="81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8316416" y="1137762"/>
            <a:ext cx="360001" cy="3204000"/>
            <a:chOff x="1691679" y="818705"/>
            <a:chExt cx="360001" cy="3204000"/>
          </a:xfrm>
        </p:grpSpPr>
        <p:sp>
          <p:nvSpPr>
            <p:cNvPr id="22" name="Retângulo 21"/>
            <p:cNvSpPr/>
            <p:nvPr/>
          </p:nvSpPr>
          <p:spPr>
            <a:xfrm rot="16200000">
              <a:off x="1061679" y="1448705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16200000">
              <a:off x="1061680" y="3032705"/>
              <a:ext cx="162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399996" y="1137762"/>
            <a:ext cx="360001" cy="3204000"/>
            <a:chOff x="4902917" y="855171"/>
            <a:chExt cx="360001" cy="3204000"/>
          </a:xfrm>
        </p:grpSpPr>
        <p:sp>
          <p:nvSpPr>
            <p:cNvPr id="25" name="Retângulo 24"/>
            <p:cNvSpPr/>
            <p:nvPr/>
          </p:nvSpPr>
          <p:spPr>
            <a:xfrm rot="16200000">
              <a:off x="4982118" y="976131"/>
              <a:ext cx="2016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 rot="16200000">
              <a:off x="4982118" y="1776771"/>
              <a:ext cx="2016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 rot="16200000">
              <a:off x="4982118" y="2577411"/>
              <a:ext cx="201600" cy="36000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 rot="16200000">
              <a:off x="4982118" y="3378051"/>
              <a:ext cx="201600" cy="360000"/>
            </a:xfrm>
            <a:prstGeom prst="rect">
              <a:avLst/>
            </a:prstGeom>
            <a:solidFill>
              <a:srgbClr val="22222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 rot="16200000">
              <a:off x="4982118" y="1376451"/>
              <a:ext cx="201600" cy="360000"/>
            </a:xfrm>
            <a:prstGeom prst="rect">
              <a:avLst/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 rot="16200000">
              <a:off x="4982118" y="2177091"/>
              <a:ext cx="201600" cy="360000"/>
            </a:xfrm>
            <a:prstGeom prst="rect">
              <a:avLst/>
            </a:prstGeom>
            <a:solidFill>
              <a:srgbClr val="88888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 rot="16200000">
              <a:off x="4982118" y="2977731"/>
              <a:ext cx="201600" cy="360000"/>
            </a:xfrm>
            <a:prstGeom prst="rect">
              <a:avLst/>
            </a:prstGeom>
            <a:solidFill>
              <a:srgbClr val="44444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 rot="16200000">
              <a:off x="4982117" y="3778371"/>
              <a:ext cx="2016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 rot="16200000">
              <a:off x="4982118" y="775971"/>
              <a:ext cx="2016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 rot="16200000">
              <a:off x="4982118" y="1576611"/>
              <a:ext cx="201600" cy="360000"/>
            </a:xfrm>
            <a:prstGeom prst="rect">
              <a:avLst/>
            </a:prstGeom>
            <a:solidFill>
              <a:srgbClr val="BBBBB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 rot="16200000">
              <a:off x="4982118" y="2377251"/>
              <a:ext cx="201600" cy="360000"/>
            </a:xfrm>
            <a:prstGeom prst="rect">
              <a:avLst/>
            </a:prstGeom>
            <a:solidFill>
              <a:srgbClr val="77777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 rot="16200000">
              <a:off x="4982118" y="3177891"/>
              <a:ext cx="201600" cy="360000"/>
            </a:xfrm>
            <a:prstGeom prst="rect">
              <a:avLst/>
            </a:prstGeom>
            <a:solidFill>
              <a:srgbClr val="3333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 rot="16200000">
              <a:off x="4982118" y="1176291"/>
              <a:ext cx="201600" cy="360000"/>
            </a:xfrm>
            <a:prstGeom prst="rect">
              <a:avLst/>
            </a:prstGeom>
            <a:solidFill>
              <a:srgbClr val="DDDDD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 rot="16200000">
              <a:off x="4982118" y="1976931"/>
              <a:ext cx="201600" cy="360000"/>
            </a:xfrm>
            <a:prstGeom prst="rect">
              <a:avLst/>
            </a:prstGeom>
            <a:solidFill>
              <a:srgbClr val="9999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 rot="16200000">
              <a:off x="4982118" y="2777571"/>
              <a:ext cx="2016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 rot="16200000">
              <a:off x="4982118" y="3578211"/>
              <a:ext cx="201600" cy="360000"/>
            </a:xfrm>
            <a:prstGeom prst="rect">
              <a:avLst/>
            </a:prstGeom>
            <a:solidFill>
              <a:srgbClr val="11111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391996" y="1137762"/>
            <a:ext cx="360001" cy="3204000"/>
            <a:chOff x="5702717" y="839163"/>
            <a:chExt cx="360001" cy="3204000"/>
          </a:xfrm>
        </p:grpSpPr>
        <p:sp>
          <p:nvSpPr>
            <p:cNvPr id="42" name="Retângulo 41"/>
            <p:cNvSpPr/>
            <p:nvPr/>
          </p:nvSpPr>
          <p:spPr>
            <a:xfrm rot="16200000">
              <a:off x="5832318" y="809666"/>
              <a:ext cx="100800" cy="360000"/>
            </a:xfrm>
            <a:prstGeom prst="rect">
              <a:avLst/>
            </a:prstGeom>
            <a:solidFill>
              <a:srgbClr val="F6F6F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43" name="Retângulo 42"/>
            <p:cNvSpPr/>
            <p:nvPr/>
          </p:nvSpPr>
          <p:spPr>
            <a:xfrm rot="16200000">
              <a:off x="5832318" y="1210078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 rot="16200000">
              <a:off x="5832318" y="1610490"/>
              <a:ext cx="100800" cy="360000"/>
            </a:xfrm>
            <a:prstGeom prst="rect">
              <a:avLst/>
            </a:prstGeom>
            <a:solidFill>
              <a:srgbClr val="B4B4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 rot="16200000">
              <a:off x="5832318" y="2010902"/>
              <a:ext cx="100800" cy="360000"/>
            </a:xfrm>
            <a:prstGeom prst="rect">
              <a:avLst/>
            </a:prstGeom>
            <a:solidFill>
              <a:srgbClr val="9494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 rot="16200000">
              <a:off x="5832318" y="2411314"/>
              <a:ext cx="100800" cy="360000"/>
            </a:xfrm>
            <a:prstGeom prst="rect">
              <a:avLst/>
            </a:prstGeom>
            <a:solidFill>
              <a:srgbClr val="73737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 rot="16200000">
              <a:off x="5832318" y="2811726"/>
              <a:ext cx="100800" cy="360000"/>
            </a:xfrm>
            <a:prstGeom prst="rect">
              <a:avLst/>
            </a:prstGeom>
            <a:solidFill>
              <a:srgbClr val="52525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 rot="16200000">
              <a:off x="5832318" y="3212138"/>
              <a:ext cx="100800" cy="360000"/>
            </a:xfrm>
            <a:prstGeom prst="rect">
              <a:avLst/>
            </a:prstGeom>
            <a:solidFill>
              <a:srgbClr val="3131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16200000">
              <a:off x="5832318" y="3612550"/>
              <a:ext cx="100800" cy="360000"/>
            </a:xfrm>
            <a:prstGeom prst="rect">
              <a:avLst/>
            </a:prstGeom>
            <a:solidFill>
              <a:srgbClr val="10101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16200000">
              <a:off x="5832318" y="1009872"/>
              <a:ext cx="100800" cy="360000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16200000">
              <a:off x="5832318" y="1410284"/>
              <a:ext cx="100800" cy="360000"/>
            </a:xfrm>
            <a:prstGeom prst="rect">
              <a:avLst/>
            </a:pr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16200000">
              <a:off x="5832318" y="1810696"/>
              <a:ext cx="100800" cy="360000"/>
            </a:xfrm>
            <a:prstGeom prst="rect">
              <a:avLst/>
            </a:prstGeom>
            <a:solidFill>
              <a:srgbClr val="A4A4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16200000">
              <a:off x="5832318" y="2211108"/>
              <a:ext cx="100800" cy="360000"/>
            </a:xfrm>
            <a:prstGeom prst="rect">
              <a:avLst/>
            </a:prstGeom>
            <a:solidFill>
              <a:srgbClr val="83838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16200000">
              <a:off x="5832318" y="2611520"/>
              <a:ext cx="100800" cy="360000"/>
            </a:xfrm>
            <a:prstGeom prst="rect">
              <a:avLst/>
            </a:prstGeom>
            <a:solidFill>
              <a:srgbClr val="6262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16200000">
              <a:off x="5832318" y="3011932"/>
              <a:ext cx="100800" cy="360000"/>
            </a:xfrm>
            <a:prstGeom prst="rect">
              <a:avLst/>
            </a:prstGeom>
            <a:solidFill>
              <a:srgbClr val="41414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16200000">
              <a:off x="5832318" y="3412344"/>
              <a:ext cx="100800" cy="360000"/>
            </a:xfrm>
            <a:prstGeom prst="rect">
              <a:avLst/>
            </a:prstGeom>
            <a:solidFill>
              <a:srgbClr val="20202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16200000">
              <a:off x="5832317" y="3812763"/>
              <a:ext cx="1008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 rot="16200000">
              <a:off x="5832318" y="709563"/>
              <a:ext cx="1008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 rot="16200000">
              <a:off x="5832318" y="1109975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 rot="16200000">
              <a:off x="5832318" y="1510387"/>
              <a:ext cx="100800" cy="360000"/>
            </a:xfrm>
            <a:prstGeom prst="rect">
              <a:avLst/>
            </a:prstGeom>
            <a:solidFill>
              <a:srgbClr val="BDBDB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 rot="16200000">
              <a:off x="5832318" y="1910799"/>
              <a:ext cx="100800" cy="360000"/>
            </a:xfrm>
            <a:prstGeom prst="rect">
              <a:avLst/>
            </a:prstGeom>
            <a:solidFill>
              <a:srgbClr val="9C9C9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 rot="16200000">
              <a:off x="5832318" y="2311211"/>
              <a:ext cx="100800" cy="360000"/>
            </a:xfrm>
            <a:prstGeom prst="rect">
              <a:avLst/>
            </a:prstGeom>
            <a:solidFill>
              <a:srgbClr val="7B7B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 rot="16200000">
              <a:off x="5832318" y="2711623"/>
              <a:ext cx="100800" cy="360000"/>
            </a:xfrm>
            <a:prstGeom prst="rect">
              <a:avLst/>
            </a:prstGeom>
            <a:solidFill>
              <a:srgbClr val="5A5A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 rot="16200000">
              <a:off x="5832318" y="3112035"/>
              <a:ext cx="100800" cy="360000"/>
            </a:xfrm>
            <a:prstGeom prst="rect">
              <a:avLst/>
            </a:prstGeom>
            <a:solidFill>
              <a:srgbClr val="3939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 rot="16200000">
              <a:off x="5832318" y="3512447"/>
              <a:ext cx="100800" cy="360000"/>
            </a:xfrm>
            <a:prstGeom prst="rect">
              <a:avLst/>
            </a:prstGeom>
            <a:solidFill>
              <a:srgbClr val="18181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 rot="16200000">
              <a:off x="5832318" y="909769"/>
              <a:ext cx="1008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 rot="16200000">
              <a:off x="5832318" y="1310181"/>
              <a:ext cx="100800" cy="360000"/>
            </a:xfrm>
            <a:prstGeom prst="rect">
              <a:avLst/>
            </a:prstGeom>
            <a:solidFill>
              <a:srgbClr val="CDCDC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 rot="16200000">
              <a:off x="5832318" y="1710593"/>
              <a:ext cx="100800" cy="360000"/>
            </a:xfrm>
            <a:prstGeom prst="rect">
              <a:avLst/>
            </a:prstGeom>
            <a:solidFill>
              <a:srgbClr val="ACACA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 rot="16200000">
              <a:off x="5832318" y="2111005"/>
              <a:ext cx="100800" cy="360000"/>
            </a:xfrm>
            <a:prstGeom prst="rect">
              <a:avLst/>
            </a:prstGeom>
            <a:solidFill>
              <a:srgbClr val="8B8B8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 rot="16200000">
              <a:off x="5832318" y="2511417"/>
              <a:ext cx="100800" cy="360000"/>
            </a:xfrm>
            <a:prstGeom prst="rect">
              <a:avLst/>
            </a:prstGeom>
            <a:solidFill>
              <a:srgbClr val="6A6A6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 rot="16200000">
              <a:off x="5832318" y="2911829"/>
              <a:ext cx="100800" cy="360000"/>
            </a:xfrm>
            <a:prstGeom prst="rect">
              <a:avLst/>
            </a:prstGeom>
            <a:solidFill>
              <a:srgbClr val="4A4A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 rot="16200000">
              <a:off x="5832318" y="3312241"/>
              <a:ext cx="100800" cy="360000"/>
            </a:xfrm>
            <a:prstGeom prst="rect">
              <a:avLst/>
            </a:prstGeom>
            <a:solidFill>
              <a:srgbClr val="29292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 rot="16200000">
              <a:off x="5832318" y="3712653"/>
              <a:ext cx="100800" cy="360000"/>
            </a:xfrm>
            <a:prstGeom prst="rect">
              <a:avLst/>
            </a:prstGeom>
            <a:solidFill>
              <a:srgbClr val="0808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tângulo 73"/>
          <p:cNvSpPr/>
          <p:nvPr/>
        </p:nvSpPr>
        <p:spPr>
          <a:xfrm rot="16200000">
            <a:off x="-54001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 rot="16200000">
            <a:off x="953998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1367999" y="4341761"/>
            <a:ext cx="1007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8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256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2375997" y="4341758"/>
            <a:ext cx="1007999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7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128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3383996" y="4341760"/>
            <a:ext cx="89133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6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64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4391995" y="4347763"/>
            <a:ext cx="896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5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32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5399996" y="4340841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4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16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 rot="16200000">
            <a:off x="1961997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6407997" y="4334492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3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415996" y="4333574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2 bits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4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8316416" y="4341759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1 bit</a:t>
            </a:r>
          </a:p>
          <a:p>
            <a:r>
              <a:rPr lang="pt-BR" sz="900" dirty="0" smtClean="0">
                <a:solidFill>
                  <a:schemeClr val="bg1"/>
                </a:solidFill>
              </a:rPr>
              <a:t>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9584" y="4347763"/>
            <a:ext cx="895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∞</a:t>
            </a:r>
            <a:r>
              <a:rPr lang="pt-BR" sz="900" dirty="0" smtClean="0">
                <a:solidFill>
                  <a:schemeClr val="bg1"/>
                </a:solidFill>
              </a:rPr>
              <a:t>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/>
          <p:cNvSpPr/>
          <p:nvPr/>
        </p:nvSpPr>
        <p:spPr>
          <a:xfrm>
            <a:off x="1367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/>
          <p:cNvSpPr/>
          <p:nvPr/>
        </p:nvSpPr>
        <p:spPr>
          <a:xfrm>
            <a:off x="2375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/>
          <p:cNvSpPr/>
          <p:nvPr/>
        </p:nvSpPr>
        <p:spPr>
          <a:xfrm>
            <a:off x="3383995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/>
          <p:cNvSpPr/>
          <p:nvPr/>
        </p:nvSpPr>
        <p:spPr>
          <a:xfrm>
            <a:off x="438924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5399997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6408070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/>
          <p:cNvSpPr/>
          <p:nvPr/>
        </p:nvSpPr>
        <p:spPr>
          <a:xfrm>
            <a:off x="7415995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/>
          <p:cNvSpPr/>
          <p:nvPr/>
        </p:nvSpPr>
        <p:spPr>
          <a:xfrm>
            <a:off x="8310906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/>
          <p:cNvSpPr/>
          <p:nvPr/>
        </p:nvSpPr>
        <p:spPr>
          <a:xfrm>
            <a:off x="4175995" y="2727798"/>
            <a:ext cx="4716422" cy="810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5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Efeitos da resolução de </a:t>
            </a:r>
            <a:r>
              <a:rPr lang="pt-BR" dirty="0" smtClean="0"/>
              <a:t>intensidade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pic>
        <p:nvPicPr>
          <p:cNvPr id="6" name="Picture 18" descr="D:\UFV\Dev\per2020-sin392\res_intensity\im_int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9" descr="D:\UFV\Dev\per2020-sin392\res_intensity\im_int_1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D:\UFV\Dev\per2020-sin392\res_intensity\im_int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1" descr="D:\UFV\Dev\per2020-sin392\res_intensity\im_int_3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00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D:\UFV\Dev\per2020-sin392\res_intensity\im_int_1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3" descr="D:\UFV\Dev\per2020-sin392\res_intensity\im_int_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D:\UFV\Dev\per2020-sin392\res_intensity\im_int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5" descr="D:\UFV\Dev\per2020-sin392\res_intensity\im_int_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00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88800" y="2610509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8 bits. 2</a:t>
            </a:r>
            <a:r>
              <a:rPr lang="pt-BR" sz="900" baseline="30000" dirty="0" smtClean="0">
                <a:solidFill>
                  <a:schemeClr val="bg1"/>
                </a:solidFill>
              </a:rPr>
              <a:t>8</a:t>
            </a:r>
            <a:r>
              <a:rPr lang="pt-BR" sz="900" dirty="0" smtClean="0">
                <a:solidFill>
                  <a:schemeClr val="bg1"/>
                </a:solidFill>
              </a:rPr>
              <a:t> = 256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77600" y="2610509"/>
            <a:ext cx="1800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7 bits. 2</a:t>
            </a:r>
            <a:r>
              <a:rPr lang="pt-BR" sz="900" baseline="30000" dirty="0" smtClean="0">
                <a:solidFill>
                  <a:schemeClr val="bg1"/>
                </a:solidFill>
              </a:rPr>
              <a:t>7</a:t>
            </a:r>
            <a:r>
              <a:rPr lang="pt-BR" sz="900" dirty="0" smtClean="0">
                <a:solidFill>
                  <a:schemeClr val="bg1"/>
                </a:solidFill>
              </a:rPr>
              <a:t> = 128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766400" y="2610509"/>
            <a:ext cx="1800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6 bits. 2</a:t>
            </a:r>
            <a:r>
              <a:rPr lang="pt-BR" sz="900" baseline="30000" dirty="0" smtClean="0">
                <a:solidFill>
                  <a:schemeClr val="bg1"/>
                </a:solidFill>
              </a:rPr>
              <a:t>6</a:t>
            </a:r>
            <a:r>
              <a:rPr lang="pt-BR" sz="900" dirty="0" smtClean="0">
                <a:solidFill>
                  <a:schemeClr val="bg1"/>
                </a:solidFill>
              </a:rPr>
              <a:t> = 64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959200" y="2610509"/>
            <a:ext cx="1796000" cy="270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5 bits. 2</a:t>
            </a:r>
            <a:r>
              <a:rPr lang="pt-BR" sz="900" baseline="30000" dirty="0" smtClean="0">
                <a:solidFill>
                  <a:schemeClr val="bg1"/>
                </a:solidFill>
              </a:rPr>
              <a:t>5</a:t>
            </a:r>
            <a:r>
              <a:rPr lang="pt-BR" sz="900" dirty="0" smtClean="0">
                <a:solidFill>
                  <a:schemeClr val="bg1"/>
                </a:solidFill>
              </a:rPr>
              <a:t> = 32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88800" y="4681019"/>
            <a:ext cx="1800000" cy="26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4 bits. 2</a:t>
            </a:r>
            <a:r>
              <a:rPr lang="pt-BR" sz="900" baseline="30000" dirty="0" smtClean="0">
                <a:solidFill>
                  <a:schemeClr val="bg1"/>
                </a:solidFill>
              </a:rPr>
              <a:t>4</a:t>
            </a:r>
            <a:r>
              <a:rPr lang="pt-BR" sz="900" dirty="0" smtClean="0">
                <a:solidFill>
                  <a:schemeClr val="bg1"/>
                </a:solidFill>
              </a:rPr>
              <a:t> = 16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577600" y="4681020"/>
            <a:ext cx="1800000" cy="26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3 bits. 2</a:t>
            </a:r>
            <a:r>
              <a:rPr lang="pt-BR" sz="900" baseline="30000" dirty="0" smtClean="0">
                <a:solidFill>
                  <a:schemeClr val="bg1"/>
                </a:solidFill>
              </a:rPr>
              <a:t>3</a:t>
            </a:r>
            <a:r>
              <a:rPr lang="pt-BR" sz="900" dirty="0" smtClean="0">
                <a:solidFill>
                  <a:schemeClr val="bg1"/>
                </a:solidFill>
              </a:rPr>
              <a:t> = 8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770399" y="4681020"/>
            <a:ext cx="17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2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2</a:t>
            </a:r>
            <a:r>
              <a:rPr lang="pt-BR" sz="900" dirty="0" smtClean="0">
                <a:solidFill>
                  <a:schemeClr val="tx1"/>
                </a:solidFill>
              </a:rPr>
              <a:t> = 4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955200" y="4681019"/>
            <a:ext cx="1800000" cy="266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bg1"/>
                </a:solidFill>
              </a:rPr>
              <a:t>1 bit. 2</a:t>
            </a:r>
            <a:r>
              <a:rPr lang="pt-BR" sz="900" baseline="30000" dirty="0" smtClean="0">
                <a:solidFill>
                  <a:schemeClr val="bg1"/>
                </a:solidFill>
              </a:rPr>
              <a:t>1</a:t>
            </a:r>
            <a:r>
              <a:rPr lang="pt-BR" sz="900" dirty="0" smtClean="0">
                <a:solidFill>
                  <a:schemeClr val="bg1"/>
                </a:solidFill>
              </a:rPr>
              <a:t> = 2 níveis de cinza</a:t>
            </a:r>
            <a:endParaRPr lang="pt-B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4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MARQUES FILHO, O.; VIEIRA NETO, H. Processamento digital de imagens. </a:t>
            </a:r>
            <a:r>
              <a:rPr lang="pt-BR" dirty="0" err="1" smtClean="0"/>
              <a:t>Brasport</a:t>
            </a:r>
            <a:r>
              <a:rPr lang="pt-BR" dirty="0" smtClean="0"/>
              <a:t>, 1999.</a:t>
            </a:r>
          </a:p>
          <a:p>
            <a:pPr lvl="1"/>
            <a:r>
              <a:rPr lang="pt-BR" dirty="0" smtClean="0"/>
              <a:t>Disponível para download no site do autor (Exclusivo para uso pessoal)</a:t>
            </a:r>
          </a:p>
          <a:p>
            <a:pPr lvl="1"/>
            <a:r>
              <a:rPr lang="pt-BR" dirty="0" smtClean="0">
                <a:hlinkClick r:id="rId2"/>
              </a:rPr>
              <a:t>http://dainf.ct.utfpr.edu.br/~hvieir/pub.html</a:t>
            </a:r>
            <a:r>
              <a:rPr lang="pt-BR" dirty="0" smtClean="0"/>
              <a:t> </a:t>
            </a:r>
          </a:p>
          <a:p>
            <a:pPr lvl="2"/>
            <a:r>
              <a:rPr lang="pt-BR" dirty="0" smtClean="0"/>
              <a:t>Seção 2.1	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GONZALEZ, R.C.; WOODS, R.E.; Processamento Digital de Imagens. 3ª edição. Editora Pearson, 2009.</a:t>
            </a:r>
          </a:p>
          <a:p>
            <a:pPr lvl="1"/>
            <a:r>
              <a:rPr lang="pt-BR" dirty="0" smtClean="0"/>
              <a:t>Disponível na Biblioteca Virtual da Pearson.</a:t>
            </a:r>
          </a:p>
          <a:p>
            <a:pPr lvl="2"/>
            <a:r>
              <a:rPr lang="pt-BR" dirty="0" smtClean="0"/>
              <a:t>Seções: 2.1, 2.2, 2.3 e 2.4</a:t>
            </a:r>
          </a:p>
          <a:p>
            <a:endParaRPr lang="pt-BR" dirty="0" smtClean="0"/>
          </a:p>
          <a:p>
            <a:r>
              <a:rPr lang="en-US" dirty="0" smtClean="0"/>
              <a:t>Alan Peters. Lectures on Image Processing. </a:t>
            </a:r>
            <a:r>
              <a:rPr lang="pt-BR" dirty="0" err="1" smtClean="0"/>
              <a:t>Vanderbilt</a:t>
            </a:r>
            <a:r>
              <a:rPr lang="pt-BR" dirty="0" smtClean="0"/>
              <a:t> </a:t>
            </a:r>
            <a:r>
              <a:rPr lang="pt-BR" dirty="0" err="1" smtClean="0"/>
              <a:t>University</a:t>
            </a:r>
            <a:r>
              <a:rPr lang="pt-BR" dirty="0" smtClean="0"/>
              <a:t>, 2019.</a:t>
            </a:r>
          </a:p>
          <a:p>
            <a:pPr lvl="1"/>
            <a:r>
              <a:rPr lang="en-US" dirty="0" smtClean="0">
                <a:hlinkClick r:id="rId3"/>
              </a:rPr>
              <a:t>https://archive.org/details/Lectures_on_Image_Processing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pt-BR" dirty="0" smtClean="0"/>
              <a:t>J. E. R. Queiroz, H. M. Gomes. Introdução ao Processamento Digital de Imagens. RITA. v. 13, 2006.</a:t>
            </a:r>
          </a:p>
          <a:p>
            <a:pPr lvl="1"/>
            <a:r>
              <a:rPr lang="pt-BR" dirty="0" smtClean="0">
                <a:hlinkClick r:id="rId4"/>
              </a:rPr>
              <a:t>http://www.dsc.ufcg.edu.br/~hmg/disciplinas/graduacao/vc-2016.2/Rita-Tutorial-PDI.pdf</a:t>
            </a:r>
            <a:r>
              <a:rPr lang="pt-BR" dirty="0" smtClean="0"/>
              <a:t> </a:t>
            </a:r>
          </a:p>
          <a:p>
            <a:pPr lvl="2"/>
            <a:r>
              <a:rPr lang="pt-BR" dirty="0" smtClean="0"/>
              <a:t>Seção 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110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7" name="Grupo 46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smtClean="0">
                  <a:solidFill>
                    <a:schemeClr val="bg1"/>
                  </a:solidFill>
                </a:rPr>
                <a:t>Lentes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ângulo 43"/>
            <p:cNvSpPr/>
            <p:nvPr/>
          </p:nvSpPr>
          <p:spPr>
            <a:xfrm>
              <a:off x="5364208" y="1048546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Diafragma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Conector de seta reta 44"/>
            <p:cNvCxnSpPr>
              <a:stCxn id="44" idx="2"/>
            </p:cNvCxnSpPr>
            <p:nvPr/>
          </p:nvCxnSpPr>
          <p:spPr>
            <a:xfrm>
              <a:off x="5904208" y="1219721"/>
              <a:ext cx="305974" cy="912608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7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 complementar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Felipe Arruda. Vídeo explica como funciona o sensor CCD das câmeras digitais. </a:t>
            </a:r>
            <a:r>
              <a:rPr lang="pt-BR" dirty="0" err="1" smtClean="0"/>
              <a:t>Tecmundo</a:t>
            </a:r>
            <a:r>
              <a:rPr lang="pt-BR" dirty="0" smtClean="0"/>
              <a:t>, 2012.</a:t>
            </a:r>
          </a:p>
          <a:p>
            <a:pPr lvl="1"/>
            <a:r>
              <a:rPr lang="pt-BR" dirty="0" smtClean="0">
                <a:hlinkClick r:id="rId2"/>
              </a:rPr>
              <a:t>https://www.tecmundo.com.br/fotografia-e-design/23626-video-explica-como-funciona-o-sensor-ccd-das-cameras-digitais.htm</a:t>
            </a:r>
            <a:endParaRPr lang="pt-BR" dirty="0" smtClean="0"/>
          </a:p>
          <a:p>
            <a:pPr lvl="1"/>
            <a:endParaRPr lang="pt-BR" dirty="0" smtClean="0"/>
          </a:p>
          <a:p>
            <a:r>
              <a:rPr lang="pt-BR" dirty="0" smtClean="0"/>
              <a:t>Bill </a:t>
            </a:r>
            <a:r>
              <a:rPr lang="pt-BR" dirty="0" err="1" smtClean="0"/>
              <a:t>Hammack</a:t>
            </a:r>
            <a:r>
              <a:rPr lang="pt-BR" dirty="0" smtClean="0"/>
              <a:t>. </a:t>
            </a:r>
            <a:r>
              <a:rPr lang="en-US" dirty="0" smtClean="0"/>
              <a:t>CCD: The heart of a digital camera (how a charge-coupled device works). YouTube. Canal: </a:t>
            </a:r>
            <a:r>
              <a:rPr lang="pt-BR" dirty="0" err="1" smtClean="0"/>
              <a:t>engineerguy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>
                <a:hlinkClick r:id="rId3"/>
              </a:rPr>
              <a:t>https://www.youtube.com/watch?v=wsdmt0De8Hw&amp;feature=youtu.be</a:t>
            </a:r>
            <a:r>
              <a:rPr lang="pt-BR" dirty="0" smtClean="0"/>
              <a:t> 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Raymond Siri. CMOS </a:t>
            </a:r>
            <a:r>
              <a:rPr lang="pt-BR" dirty="0" err="1" smtClean="0"/>
              <a:t>Animation</a:t>
            </a:r>
            <a:r>
              <a:rPr lang="pt-BR" dirty="0" smtClean="0"/>
              <a:t> </a:t>
            </a:r>
            <a:r>
              <a:rPr lang="pt-BR" dirty="0" err="1" smtClean="0"/>
              <a:t>Sequence</a:t>
            </a:r>
            <a:r>
              <a:rPr lang="pt-BR" dirty="0" smtClean="0"/>
              <a:t>. </a:t>
            </a:r>
            <a:r>
              <a:rPr lang="pt-BR" dirty="0" err="1" smtClean="0"/>
              <a:t>Vimeo</a:t>
            </a:r>
            <a:endParaRPr lang="pt-BR" dirty="0" smtClean="0"/>
          </a:p>
          <a:p>
            <a:pPr lvl="1"/>
            <a:r>
              <a:rPr lang="pt-BR" dirty="0" smtClean="0">
                <a:hlinkClick r:id="rId4"/>
              </a:rPr>
              <a:t>https://vimeo.com/103279734</a:t>
            </a:r>
            <a:endParaRPr lang="pt-BR" dirty="0" smtClean="0"/>
          </a:p>
          <a:p>
            <a:pPr lvl="1"/>
            <a:endParaRPr lang="pt-BR" dirty="0" smtClean="0"/>
          </a:p>
          <a:p>
            <a:r>
              <a:rPr lang="pt-BR" dirty="0" smtClean="0"/>
              <a:t>Raymond Siri. CCD </a:t>
            </a:r>
            <a:r>
              <a:rPr lang="pt-BR" dirty="0" err="1" smtClean="0"/>
              <a:t>Animation</a:t>
            </a:r>
            <a:r>
              <a:rPr lang="pt-BR" dirty="0" smtClean="0"/>
              <a:t> </a:t>
            </a:r>
            <a:r>
              <a:rPr lang="pt-BR" dirty="0" err="1" smtClean="0"/>
              <a:t>Sequence</a:t>
            </a:r>
            <a:r>
              <a:rPr lang="pt-BR" dirty="0" smtClean="0"/>
              <a:t>. </a:t>
            </a:r>
            <a:r>
              <a:rPr lang="pt-BR" dirty="0" err="1" smtClean="0"/>
              <a:t>Vimeo</a:t>
            </a:r>
            <a:endParaRPr lang="pt-BR" dirty="0" smtClean="0"/>
          </a:p>
          <a:p>
            <a:pPr lvl="1"/>
            <a:r>
              <a:rPr lang="pt-BR" dirty="0" smtClean="0">
                <a:hlinkClick r:id="rId5"/>
              </a:rPr>
              <a:t>https://vimeo.com/103279733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080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complementar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Rafael </a:t>
            </a:r>
            <a:r>
              <a:rPr lang="pt-BR" dirty="0" err="1" smtClean="0"/>
              <a:t>Helerbrock</a:t>
            </a:r>
            <a:r>
              <a:rPr lang="pt-BR" dirty="0" smtClean="0"/>
              <a:t>. </a:t>
            </a:r>
            <a:r>
              <a:rPr lang="pt-BR" b="1" dirty="0" smtClean="0"/>
              <a:t>Quais são os limites da visão humana? </a:t>
            </a:r>
            <a:r>
              <a:rPr lang="pt-BR" dirty="0" smtClean="0"/>
              <a:t>Mundo Educação</a:t>
            </a:r>
          </a:p>
          <a:p>
            <a:pPr lvl="1"/>
            <a:r>
              <a:rPr lang="pt-BR" dirty="0" smtClean="0">
                <a:hlinkClick r:id="rId2"/>
              </a:rPr>
              <a:t>https://mundoeducacao.uol.com.br/fisica/quais-sao-os-limites-visao-humana.htm</a:t>
            </a:r>
            <a:endParaRPr lang="pt-BR" dirty="0" smtClean="0"/>
          </a:p>
          <a:p>
            <a:pPr lvl="1"/>
            <a:endParaRPr lang="pt-BR" dirty="0" smtClean="0"/>
          </a:p>
          <a:p>
            <a:r>
              <a:rPr lang="en-US" dirty="0" smtClean="0"/>
              <a:t>Francie Diep. </a:t>
            </a:r>
            <a:r>
              <a:rPr lang="en-US" b="1" dirty="0" smtClean="0"/>
              <a:t>Humans Can Only Distinguish Between About 30 Shades Of Gray</a:t>
            </a:r>
            <a:r>
              <a:rPr lang="en-US" dirty="0" smtClean="0"/>
              <a:t>. Popular Science, 2015.</a:t>
            </a:r>
          </a:p>
          <a:p>
            <a:pPr lvl="1"/>
            <a:r>
              <a:rPr lang="pt-BR" dirty="0" smtClean="0">
                <a:hlinkClick r:id="rId3"/>
              </a:rPr>
              <a:t>https://www.popsci.com/humans-can-only-distinguish-between-about-30-shades-gray/</a:t>
            </a:r>
            <a:r>
              <a:rPr lang="pt-BR" dirty="0" smtClean="0"/>
              <a:t> 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Luciana Galastri. </a:t>
            </a:r>
            <a:r>
              <a:rPr lang="pt-BR" b="1" dirty="0" smtClean="0"/>
              <a:t>Humanos conseguem distinguir apenas 30 tons de cinza</a:t>
            </a:r>
            <a:r>
              <a:rPr lang="pt-BR" dirty="0" smtClean="0"/>
              <a:t>. Galileu, 2015.</a:t>
            </a:r>
          </a:p>
          <a:p>
            <a:pPr lvl="1"/>
            <a:r>
              <a:rPr lang="pt-BR" dirty="0" smtClean="0">
                <a:hlinkClick r:id="rId4"/>
              </a:rPr>
              <a:t>https://revistagalileu.globo.com/Ciencia/noticia/2015/02/humanos-conseguem-distinguir-apenas-30-tons-de-cinza.html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80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END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82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Photographic camera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(2022-1)</a:t>
            </a:r>
            <a:endParaRPr lang="pt-BR" dirty="0"/>
          </a:p>
        </p:txBody>
      </p:sp>
      <p:grpSp>
        <p:nvGrpSpPr>
          <p:cNvPr id="46" name="Grupo 45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smtClean="0">
                  <a:solidFill>
                    <a:schemeClr val="bg1"/>
                  </a:solidFill>
                </a:rPr>
                <a:t>Lentes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5364208" y="4311025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Obturador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Conector de seta reta 42"/>
            <p:cNvCxnSpPr>
              <a:stCxn id="42" idx="0"/>
            </p:cNvCxnSpPr>
            <p:nvPr/>
          </p:nvCxnSpPr>
          <p:spPr>
            <a:xfrm flipV="1">
              <a:off x="5904208" y="3719034"/>
              <a:ext cx="793518" cy="59199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ângulo 43"/>
            <p:cNvSpPr/>
            <p:nvPr/>
          </p:nvSpPr>
          <p:spPr>
            <a:xfrm>
              <a:off x="5364208" y="1048546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Diafragma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Conector de seta reta 44"/>
            <p:cNvCxnSpPr>
              <a:stCxn id="44" idx="2"/>
            </p:cNvCxnSpPr>
            <p:nvPr/>
          </p:nvCxnSpPr>
          <p:spPr>
            <a:xfrm>
              <a:off x="5904208" y="1219721"/>
              <a:ext cx="305974" cy="912608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34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3A63B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40352</TotalTime>
  <Words>3318</Words>
  <Application>Microsoft Office PowerPoint</Application>
  <PresentationFormat>Apresentação na tela (16:9)</PresentationFormat>
  <Paragraphs>1245</Paragraphs>
  <Slides>82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82</vt:i4>
      </vt:variant>
    </vt:vector>
  </HeadingPairs>
  <TitlesOfParts>
    <vt:vector size="83" baseType="lpstr">
      <vt:lpstr>Tema do Office</vt:lpstr>
      <vt:lpstr>Lecture 02 – Fundamentals of digital imaging I</vt:lpstr>
      <vt:lpstr>Roteiro</vt:lpstr>
      <vt:lpstr>The human eye</vt:lpstr>
      <vt:lpstr>The human eye</vt:lpstr>
      <vt:lpstr>The human eye</vt:lpstr>
      <vt:lpstr>Photographic camera</vt:lpstr>
      <vt:lpstr>Photographic camera</vt:lpstr>
      <vt:lpstr>Photographic camera</vt:lpstr>
      <vt:lpstr>Photographic camera</vt:lpstr>
      <vt:lpstr>Photographic camera</vt:lpstr>
      <vt:lpstr>Photographic camera - lentes</vt:lpstr>
      <vt:lpstr>Photographic camera - lentes</vt:lpstr>
      <vt:lpstr>Photographic camera - lentes</vt:lpstr>
      <vt:lpstr>Photographic camera - lentes</vt:lpstr>
      <vt:lpstr>Photographic camera - diafragma </vt:lpstr>
      <vt:lpstr>Photographic camera - diafragma </vt:lpstr>
      <vt:lpstr>Photographic camera - diafragma </vt:lpstr>
      <vt:lpstr>Photographic camera - obturador</vt:lpstr>
      <vt:lpstr>Photographic camera - obturador</vt:lpstr>
      <vt:lpstr>Photographic camera - obturador</vt:lpstr>
      <vt:lpstr>Câmera fotográfica – obturador</vt:lpstr>
      <vt:lpstr>Photographic camera - obturador</vt:lpstr>
      <vt:lpstr>Photographic camera - obturador</vt:lpstr>
      <vt:lpstr>Photographic camera - obturador</vt:lpstr>
      <vt:lpstr>Photographic camera -  obturador</vt:lpstr>
      <vt:lpstr>Photographic camera - obturador</vt:lpstr>
      <vt:lpstr>Photographic camera - obturador</vt:lpstr>
      <vt:lpstr>The digital image</vt:lpstr>
      <vt:lpstr>The digital image</vt:lpstr>
      <vt:lpstr>The digital image</vt:lpstr>
      <vt:lpstr>The digital image</vt:lpstr>
      <vt:lpstr>The digital image</vt:lpstr>
      <vt:lpstr>The digital image</vt:lpstr>
      <vt:lpstr>Imagens coloridas - RGB</vt:lpstr>
      <vt:lpstr>Colored images - RGB</vt:lpstr>
      <vt:lpstr>Colored images - RGB</vt:lpstr>
      <vt:lpstr>Colored images - RGB</vt:lpstr>
      <vt:lpstr>Colored images - RGB</vt:lpstr>
      <vt:lpstr>O espaço de cores RGB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Image acquisition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Sampling</vt:lpstr>
      <vt:lpstr>Sampling</vt:lpstr>
      <vt:lpstr>Sampling</vt:lpstr>
      <vt:lpstr>Sampling</vt:lpstr>
      <vt:lpstr>Sampling</vt:lpstr>
      <vt:lpstr>Sampling</vt:lpstr>
      <vt:lpstr>Sampling</vt:lpstr>
      <vt:lpstr>Sampling</vt:lpstr>
      <vt:lpstr>Sampling</vt:lpstr>
      <vt:lpstr>Sampling</vt:lpstr>
      <vt:lpstr>Sampling</vt:lpstr>
      <vt:lpstr>Efeitos da resolução espacial</vt:lpstr>
      <vt:lpstr>Efeitos da resolução espacial</vt:lpstr>
      <vt:lpstr>Resolução de intensidade</vt:lpstr>
      <vt:lpstr>Resolução de intensidade</vt:lpstr>
      <vt:lpstr>Efeitos da resolução de intensidade</vt:lpstr>
      <vt:lpstr>Bibliografia</vt:lpstr>
      <vt:lpstr>Bibliografia complementar</vt:lpstr>
      <vt:lpstr>Bibliografia complementar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299</cp:revision>
  <dcterms:created xsi:type="dcterms:W3CDTF">2020-06-26T12:40:46Z</dcterms:created>
  <dcterms:modified xsi:type="dcterms:W3CDTF">2022-11-24T16:49:28Z</dcterms:modified>
</cp:coreProperties>
</file>